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715" r:id="rId3"/>
  </p:sldMasterIdLst>
  <p:notesMasterIdLst>
    <p:notesMasterId r:id="rId38"/>
  </p:notesMasterIdLst>
  <p:sldIdLst>
    <p:sldId id="256" r:id="rId4"/>
    <p:sldId id="257" r:id="rId5"/>
    <p:sldId id="305" r:id="rId6"/>
    <p:sldId id="306" r:id="rId7"/>
    <p:sldId id="307" r:id="rId8"/>
    <p:sldId id="308" r:id="rId9"/>
    <p:sldId id="309" r:id="rId10"/>
    <p:sldId id="310" r:id="rId11"/>
    <p:sldId id="311" r:id="rId12"/>
    <p:sldId id="312" r:id="rId13"/>
    <p:sldId id="313" r:id="rId14"/>
    <p:sldId id="314" r:id="rId15"/>
    <p:sldId id="315" r:id="rId16"/>
    <p:sldId id="317" r:id="rId17"/>
    <p:sldId id="268" r:id="rId18"/>
    <p:sldId id="276" r:id="rId19"/>
    <p:sldId id="277" r:id="rId20"/>
    <p:sldId id="272" r:id="rId21"/>
    <p:sldId id="298" r:id="rId22"/>
    <p:sldId id="291" r:id="rId23"/>
    <p:sldId id="292" r:id="rId24"/>
    <p:sldId id="293" r:id="rId25"/>
    <p:sldId id="294" r:id="rId26"/>
    <p:sldId id="295" r:id="rId27"/>
    <p:sldId id="296" r:id="rId28"/>
    <p:sldId id="297" r:id="rId29"/>
    <p:sldId id="279" r:id="rId30"/>
    <p:sldId id="316" r:id="rId31"/>
    <p:sldId id="300" r:id="rId32"/>
    <p:sldId id="301" r:id="rId33"/>
    <p:sldId id="302" r:id="rId34"/>
    <p:sldId id="303" r:id="rId35"/>
    <p:sldId id="304" r:id="rId36"/>
    <p:sldId id="29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p:cViewPr varScale="1">
        <p:scale>
          <a:sx n="68" d="100"/>
          <a:sy n="68" d="100"/>
        </p:scale>
        <p:origin x="-1356" y="-96"/>
      </p:cViewPr>
      <p:guideLst>
        <p:guide orient="horz" pos="2160"/>
        <p:guide pos="2880"/>
      </p:guideLst>
    </p:cSldViewPr>
  </p:slideViewPr>
  <p:notesTextViewPr>
    <p:cViewPr>
      <p:scale>
        <a:sx n="1" d="1"/>
        <a:sy n="1" d="1"/>
      </p:scale>
      <p:origin x="0" y="0"/>
    </p:cViewPr>
  </p:notesTextViewPr>
  <p:notesViewPr>
    <p:cSldViewPr>
      <p:cViewPr varScale="1">
        <p:scale>
          <a:sx n="55" d="100"/>
          <a:sy n="55" d="100"/>
        </p:scale>
        <p:origin x="-27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charts/_rels/chart1.xml.rels><?xml version="1.0" encoding="UTF-8" standalone="yes"?>
<Relationships xmlns="http://schemas.openxmlformats.org/package/2006/relationships"><Relationship Id="rId1" Type="http://schemas.openxmlformats.org/officeDocument/2006/relationships/oleObject" Target="file:///\\hdc-fps01\data$\Education%20(Current)\Presentations\2018\Stats\Sta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hdc-fps01\data$\Education%20(Current)\Presentations\2018\Stats\Sta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hdc-fps01\data$\Education%20(Current)\Presentations\2018\Stats\Sta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'Received and closed'!$A$2</c:f>
              <c:strCache>
                <c:ptCount val="1"/>
                <c:pt idx="0">
                  <c:v>Received</c:v>
                </c:pt>
              </c:strCache>
            </c:strRef>
          </c:tx>
          <c:spPr>
            <a:solidFill>
              <a:srgbClr val="0070C0"/>
            </a:solidFill>
          </c:spPr>
          <c:invertIfNegative val="0"/>
          <c:dLbls>
            <c:txPr>
              <a:bodyPr/>
              <a:lstStyle/>
              <a:p>
                <a:pPr>
                  <a:defRPr sz="1200"/>
                </a:pPr>
                <a:endParaRPr lang="en-US"/>
              </a:p>
            </c:txPr>
            <c:dLblPos val="outEnd"/>
            <c:showLegendKey val="0"/>
            <c:showVal val="1"/>
            <c:showCatName val="0"/>
            <c:showSerName val="0"/>
            <c:showPercent val="0"/>
            <c:showBubbleSize val="0"/>
            <c:showLeaderLines val="0"/>
          </c:dLbls>
          <c:cat>
            <c:strRef>
              <c:f>'Received and closed'!$B$1:$F$1</c:f>
              <c:strCache>
                <c:ptCount val="5"/>
                <c:pt idx="0">
                  <c:v>2013/2014</c:v>
                </c:pt>
                <c:pt idx="1">
                  <c:v>2014/2015</c:v>
                </c:pt>
                <c:pt idx="2">
                  <c:v>2015/2016</c:v>
                </c:pt>
                <c:pt idx="3">
                  <c:v>2016/2017</c:v>
                </c:pt>
                <c:pt idx="4">
                  <c:v>2017/2018</c:v>
                </c:pt>
              </c:strCache>
            </c:strRef>
          </c:cat>
          <c:val>
            <c:numRef>
              <c:f>'Received and closed'!$B$2:$F$2</c:f>
              <c:numCache>
                <c:formatCode>General</c:formatCode>
                <c:ptCount val="5"/>
                <c:pt idx="0">
                  <c:v>1784</c:v>
                </c:pt>
                <c:pt idx="1">
                  <c:v>1880</c:v>
                </c:pt>
                <c:pt idx="2">
                  <c:v>1958</c:v>
                </c:pt>
                <c:pt idx="3">
                  <c:v>2211</c:v>
                </c:pt>
                <c:pt idx="4">
                  <c:v>2498</c:v>
                </c:pt>
              </c:numCache>
            </c:numRef>
          </c:val>
        </c:ser>
        <c:ser>
          <c:idx val="1"/>
          <c:order val="1"/>
          <c:tx>
            <c:strRef>
              <c:f>'Received and closed'!$A$3</c:f>
              <c:strCache>
                <c:ptCount val="1"/>
                <c:pt idx="0">
                  <c:v>Closed</c:v>
                </c:pt>
              </c:strCache>
            </c:strRef>
          </c:tx>
          <c:spPr>
            <a:solidFill>
              <a:srgbClr val="C00000"/>
            </a:solidFill>
          </c:spPr>
          <c:invertIfNegative val="0"/>
          <c:dLbls>
            <c:txPr>
              <a:bodyPr/>
              <a:lstStyle/>
              <a:p>
                <a:pPr>
                  <a:defRPr sz="1200"/>
                </a:pPr>
                <a:endParaRPr lang="en-US"/>
              </a:p>
            </c:txPr>
            <c:dLblPos val="outEnd"/>
            <c:showLegendKey val="0"/>
            <c:showVal val="1"/>
            <c:showCatName val="0"/>
            <c:showSerName val="0"/>
            <c:showPercent val="0"/>
            <c:showBubbleSize val="0"/>
            <c:showLeaderLines val="0"/>
          </c:dLbls>
          <c:cat>
            <c:strRef>
              <c:f>'Received and closed'!$B$1:$F$1</c:f>
              <c:strCache>
                <c:ptCount val="5"/>
                <c:pt idx="0">
                  <c:v>2013/2014</c:v>
                </c:pt>
                <c:pt idx="1">
                  <c:v>2014/2015</c:v>
                </c:pt>
                <c:pt idx="2">
                  <c:v>2015/2016</c:v>
                </c:pt>
                <c:pt idx="3">
                  <c:v>2016/2017</c:v>
                </c:pt>
                <c:pt idx="4">
                  <c:v>2017/2018</c:v>
                </c:pt>
              </c:strCache>
            </c:strRef>
          </c:cat>
          <c:val>
            <c:numRef>
              <c:f>'Received and closed'!$B$3:$F$3</c:f>
              <c:numCache>
                <c:formatCode>General</c:formatCode>
                <c:ptCount val="5"/>
                <c:pt idx="0">
                  <c:v>1901</c:v>
                </c:pt>
                <c:pt idx="1">
                  <c:v>1910</c:v>
                </c:pt>
                <c:pt idx="2">
                  <c:v>2007</c:v>
                </c:pt>
                <c:pt idx="3">
                  <c:v>2015</c:v>
                </c:pt>
                <c:pt idx="4">
                  <c:v>2315</c:v>
                </c:pt>
              </c:numCache>
            </c:numRef>
          </c:val>
        </c:ser>
        <c:dLbls>
          <c:showLegendKey val="0"/>
          <c:showVal val="0"/>
          <c:showCatName val="0"/>
          <c:showSerName val="0"/>
          <c:showPercent val="0"/>
          <c:showBubbleSize val="0"/>
        </c:dLbls>
        <c:gapWidth val="150"/>
        <c:axId val="109479040"/>
        <c:axId val="109480576"/>
      </c:barChart>
      <c:catAx>
        <c:axId val="109479040"/>
        <c:scaling>
          <c:orientation val="minMax"/>
        </c:scaling>
        <c:delete val="0"/>
        <c:axPos val="b"/>
        <c:majorTickMark val="out"/>
        <c:minorTickMark val="none"/>
        <c:tickLblPos val="nextTo"/>
        <c:txPr>
          <a:bodyPr/>
          <a:lstStyle/>
          <a:p>
            <a:pPr>
              <a:defRPr sz="1200"/>
            </a:pPr>
            <a:endParaRPr lang="en-US"/>
          </a:p>
        </c:txPr>
        <c:crossAx val="109480576"/>
        <c:crosses val="autoZero"/>
        <c:auto val="1"/>
        <c:lblAlgn val="ctr"/>
        <c:lblOffset val="100"/>
        <c:noMultiLvlLbl val="0"/>
      </c:catAx>
      <c:valAx>
        <c:axId val="109480576"/>
        <c:scaling>
          <c:orientation val="minMax"/>
        </c:scaling>
        <c:delete val="0"/>
        <c:axPos val="l"/>
        <c:majorGridlines/>
        <c:numFmt formatCode="General" sourceLinked="1"/>
        <c:majorTickMark val="out"/>
        <c:minorTickMark val="none"/>
        <c:tickLblPos val="nextTo"/>
        <c:txPr>
          <a:bodyPr/>
          <a:lstStyle/>
          <a:p>
            <a:pPr>
              <a:defRPr sz="1200"/>
            </a:pPr>
            <a:endParaRPr lang="en-US"/>
          </a:p>
        </c:txPr>
        <c:crossAx val="109479040"/>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Pt>
            <c:idx val="0"/>
            <c:bubble3D val="0"/>
            <c:spPr>
              <a:solidFill>
                <a:srgbClr val="0070C0"/>
              </a:solidFill>
            </c:spPr>
          </c:dPt>
          <c:dPt>
            <c:idx val="1"/>
            <c:bubble3D val="0"/>
            <c:spPr>
              <a:solidFill>
                <a:srgbClr val="009900"/>
              </a:solidFill>
            </c:spPr>
          </c:dPt>
          <c:dPt>
            <c:idx val="2"/>
            <c:bubble3D val="0"/>
            <c:spPr>
              <a:solidFill>
                <a:srgbClr val="FF9900"/>
              </a:solidFill>
            </c:spPr>
          </c:dPt>
          <c:dPt>
            <c:idx val="3"/>
            <c:bubble3D val="0"/>
            <c:spPr>
              <a:solidFill>
                <a:srgbClr val="CC047B"/>
              </a:solidFill>
            </c:spPr>
          </c:dPt>
          <c:dPt>
            <c:idx val="4"/>
            <c:bubble3D val="0"/>
            <c:explosion val="1"/>
            <c:spPr>
              <a:solidFill>
                <a:srgbClr val="002060"/>
              </a:solidFill>
            </c:spPr>
          </c:dPt>
          <c:dPt>
            <c:idx val="5"/>
            <c:bubble3D val="0"/>
            <c:spPr>
              <a:solidFill>
                <a:schemeClr val="accent3">
                  <a:lumMod val="50000"/>
                </a:schemeClr>
              </a:solidFill>
            </c:spPr>
          </c:dPt>
          <c:dPt>
            <c:idx val="6"/>
            <c:bubble3D val="0"/>
            <c:spPr>
              <a:solidFill>
                <a:srgbClr val="7030A0"/>
              </a:solidFill>
            </c:spPr>
          </c:dPt>
          <c:dPt>
            <c:idx val="7"/>
            <c:bubble3D val="0"/>
            <c:spPr>
              <a:solidFill>
                <a:schemeClr val="accent6">
                  <a:lumMod val="50000"/>
                </a:schemeClr>
              </a:solidFill>
            </c:spPr>
          </c:dPt>
          <c:dPt>
            <c:idx val="8"/>
            <c:bubble3D val="0"/>
            <c:spPr>
              <a:solidFill>
                <a:srgbClr val="00B0F0"/>
              </a:solidFill>
            </c:spPr>
          </c:dPt>
          <c:dPt>
            <c:idx val="9"/>
            <c:bubble3D val="0"/>
            <c:spPr>
              <a:solidFill>
                <a:srgbClr val="C00000"/>
              </a:solidFill>
            </c:spPr>
          </c:dPt>
          <c:cat>
            <c:strRef>
              <c:f>Sheet2!$A$1:$A$10</c:f>
              <c:strCache>
                <c:ptCount val="10"/>
                <c:pt idx="0">
                  <c:v>General practitioner (32%)</c:v>
                </c:pt>
                <c:pt idx="1">
                  <c:v>Midwife (8%)</c:v>
                </c:pt>
                <c:pt idx="2">
                  <c:v>Nurse (8%)</c:v>
                </c:pt>
                <c:pt idx="3">
                  <c:v>Obstetrician &amp; gynaecologist (4%)</c:v>
                </c:pt>
                <c:pt idx="4">
                  <c:v>Psychiatrist (4%)</c:v>
                </c:pt>
                <c:pt idx="5">
                  <c:v>Psychologist (4%)</c:v>
                </c:pt>
                <c:pt idx="6">
                  <c:v>Orthopaedic surgeon (4%)</c:v>
                </c:pt>
                <c:pt idx="7">
                  <c:v>Dentist (4%)</c:v>
                </c:pt>
                <c:pt idx="8">
                  <c:v>Internal medicine specialist (3%)</c:v>
                </c:pt>
                <c:pt idx="9">
                  <c:v>Other (29%)</c:v>
                </c:pt>
              </c:strCache>
            </c:strRef>
          </c:cat>
          <c:val>
            <c:numRef>
              <c:f>Sheet2!$B$1:$B$10</c:f>
              <c:numCache>
                <c:formatCode>General</c:formatCode>
                <c:ptCount val="10"/>
                <c:pt idx="0">
                  <c:v>335</c:v>
                </c:pt>
                <c:pt idx="1">
                  <c:v>85</c:v>
                </c:pt>
                <c:pt idx="2">
                  <c:v>81</c:v>
                </c:pt>
                <c:pt idx="3">
                  <c:v>45</c:v>
                </c:pt>
                <c:pt idx="4">
                  <c:v>41</c:v>
                </c:pt>
                <c:pt idx="5">
                  <c:v>41</c:v>
                </c:pt>
                <c:pt idx="6">
                  <c:v>39</c:v>
                </c:pt>
                <c:pt idx="7">
                  <c:v>38</c:v>
                </c:pt>
                <c:pt idx="8">
                  <c:v>31</c:v>
                </c:pt>
                <c:pt idx="9">
                  <c:v>295</c:v>
                </c:pt>
              </c:numCache>
            </c:numRef>
          </c:val>
        </c:ser>
        <c:dLbls>
          <c:showLegendKey val="0"/>
          <c:showVal val="0"/>
          <c:showCatName val="0"/>
          <c:showSerName val="0"/>
          <c:showPercent val="0"/>
          <c:showBubbleSize val="0"/>
          <c:showLeaderLines val="1"/>
        </c:dLbls>
        <c:firstSliceAng val="0"/>
      </c:pieChart>
    </c:plotArea>
    <c:legend>
      <c:legendPos val="r"/>
      <c:layout/>
      <c:overlay val="0"/>
      <c:txPr>
        <a:bodyPr/>
        <a:lstStyle/>
        <a:p>
          <a:pPr>
            <a:defRPr sz="12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Pt>
            <c:idx val="0"/>
            <c:bubble3D val="0"/>
            <c:spPr>
              <a:solidFill>
                <a:srgbClr val="0070C0"/>
              </a:solidFill>
            </c:spPr>
          </c:dPt>
          <c:dPt>
            <c:idx val="1"/>
            <c:bubble3D val="0"/>
            <c:spPr>
              <a:solidFill>
                <a:srgbClr val="C00000"/>
              </a:solidFill>
            </c:spPr>
          </c:dPt>
          <c:dPt>
            <c:idx val="2"/>
            <c:bubble3D val="0"/>
            <c:spPr>
              <a:solidFill>
                <a:srgbClr val="00B0F0"/>
              </a:solidFill>
            </c:spPr>
          </c:dPt>
          <c:dPt>
            <c:idx val="3"/>
            <c:bubble3D val="0"/>
            <c:spPr>
              <a:solidFill>
                <a:schemeClr val="accent3">
                  <a:lumMod val="50000"/>
                </a:schemeClr>
              </a:solidFill>
            </c:spPr>
          </c:dPt>
          <c:dPt>
            <c:idx val="4"/>
            <c:bubble3D val="0"/>
            <c:spPr>
              <a:solidFill>
                <a:srgbClr val="FF9900"/>
              </a:solidFill>
            </c:spPr>
          </c:dPt>
          <c:dPt>
            <c:idx val="5"/>
            <c:bubble3D val="0"/>
            <c:spPr>
              <a:solidFill>
                <a:schemeClr val="accent2">
                  <a:lumMod val="50000"/>
                </a:schemeClr>
              </a:solidFill>
            </c:spPr>
          </c:dPt>
          <c:dPt>
            <c:idx val="6"/>
            <c:bubble3D val="0"/>
            <c:spPr>
              <a:solidFill>
                <a:srgbClr val="002060"/>
              </a:solidFill>
            </c:spPr>
          </c:dPt>
          <c:dPt>
            <c:idx val="7"/>
            <c:bubble3D val="0"/>
            <c:spPr>
              <a:solidFill>
                <a:srgbClr val="7030A0"/>
              </a:solidFill>
            </c:spPr>
          </c:dPt>
          <c:dPt>
            <c:idx val="8"/>
            <c:bubble3D val="0"/>
            <c:spPr>
              <a:solidFill>
                <a:srgbClr val="009900"/>
              </a:solidFill>
            </c:spPr>
          </c:dPt>
          <c:cat>
            <c:strRef>
              <c:f>'Group providers'!$A$1:$A$9</c:f>
              <c:strCache>
                <c:ptCount val="9"/>
                <c:pt idx="0">
                  <c:v>DHB (42%)</c:v>
                </c:pt>
                <c:pt idx="1">
                  <c:v>Medical centre (24%)</c:v>
                </c:pt>
                <c:pt idx="2">
                  <c:v>Residential aged care facility (6%)</c:v>
                </c:pt>
                <c:pt idx="3">
                  <c:v>Prison health services (4%)</c:v>
                </c:pt>
                <c:pt idx="4">
                  <c:v>Disability provider (3%)</c:v>
                </c:pt>
                <c:pt idx="5">
                  <c:v>Home care services provider (3%)</c:v>
                </c:pt>
                <c:pt idx="6">
                  <c:v>Pharmacy (3%)</c:v>
                </c:pt>
                <c:pt idx="7">
                  <c:v>Dental clinic (3%)</c:v>
                </c:pt>
                <c:pt idx="8">
                  <c:v>Other (12%)</c:v>
                </c:pt>
              </c:strCache>
            </c:strRef>
          </c:cat>
          <c:val>
            <c:numRef>
              <c:f>'Group providers'!$B$1:$B$9</c:f>
              <c:numCache>
                <c:formatCode>General</c:formatCode>
                <c:ptCount val="9"/>
                <c:pt idx="0">
                  <c:v>997</c:v>
                </c:pt>
                <c:pt idx="1">
                  <c:v>578</c:v>
                </c:pt>
                <c:pt idx="2">
                  <c:v>144</c:v>
                </c:pt>
                <c:pt idx="3">
                  <c:v>101</c:v>
                </c:pt>
                <c:pt idx="4">
                  <c:v>75</c:v>
                </c:pt>
                <c:pt idx="5">
                  <c:v>72</c:v>
                </c:pt>
                <c:pt idx="6">
                  <c:v>63</c:v>
                </c:pt>
                <c:pt idx="7">
                  <c:v>61</c:v>
                </c:pt>
                <c:pt idx="8">
                  <c:v>293</c:v>
                </c:pt>
              </c:numCache>
            </c:numRef>
          </c:val>
        </c:ser>
        <c:dLbls>
          <c:showLegendKey val="0"/>
          <c:showVal val="0"/>
          <c:showCatName val="0"/>
          <c:showSerName val="0"/>
          <c:showPercent val="0"/>
          <c:showBubbleSize val="0"/>
          <c:showLeaderLines val="1"/>
        </c:dLbls>
        <c:firstSliceAng val="0"/>
      </c:pieChart>
    </c:plotArea>
    <c:legend>
      <c:legendPos val="r"/>
      <c:layout/>
      <c:overlay val="0"/>
      <c:txPr>
        <a:bodyPr/>
        <a:lstStyle/>
        <a:p>
          <a:pPr>
            <a:defRPr sz="1200"/>
          </a:pPr>
          <a:endParaRPr lang="en-US"/>
        </a:p>
      </c:txPr>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1963C9-11BE-41A1-80F9-7E3D52A8090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NZ"/>
        </a:p>
      </dgm:t>
    </dgm:pt>
    <dgm:pt modelId="{5ACB1FDF-0F6D-4A9F-ACA7-76D9666F547B}">
      <dgm:prSet phldrT="[Text]"/>
      <dgm:spPr/>
      <dgm:t>
        <a:bodyPr/>
        <a:lstStyle/>
        <a:p>
          <a:r>
            <a:rPr lang="en-NZ" dirty="0" smtClean="0">
              <a:latin typeface="Times New Roman" panose="02020603050405020304" pitchFamily="18" charset="0"/>
              <a:cs typeface="Times New Roman" panose="02020603050405020304" pitchFamily="18" charset="0"/>
            </a:rPr>
            <a:t>Consumer Centred System</a:t>
          </a:r>
          <a:endParaRPr lang="en-NZ" dirty="0">
            <a:latin typeface="Times New Roman" panose="02020603050405020304" pitchFamily="18" charset="0"/>
            <a:cs typeface="Times New Roman" panose="02020603050405020304" pitchFamily="18" charset="0"/>
          </a:endParaRPr>
        </a:p>
      </dgm:t>
    </dgm:pt>
    <dgm:pt modelId="{8EFCE104-6E59-400A-9B34-7667EB4CEDAE}" type="parTrans" cxnId="{B748D9CD-DD3D-4803-81E0-7074A7382F79}">
      <dgm:prSet/>
      <dgm:spPr/>
      <dgm:t>
        <a:bodyPr/>
        <a:lstStyle/>
        <a:p>
          <a:endParaRPr lang="en-NZ"/>
        </a:p>
      </dgm:t>
    </dgm:pt>
    <dgm:pt modelId="{DF13E7DE-FD61-43D1-B492-1556EB7B39FA}" type="sibTrans" cxnId="{B748D9CD-DD3D-4803-81E0-7074A7382F79}">
      <dgm:prSet/>
      <dgm:spPr/>
      <dgm:t>
        <a:bodyPr/>
        <a:lstStyle/>
        <a:p>
          <a:endParaRPr lang="en-NZ"/>
        </a:p>
      </dgm:t>
    </dgm:pt>
    <dgm:pt modelId="{0E3EEE40-7C93-49E8-8E6B-5A5CC7586D56}">
      <dgm:prSet phldrT="[Text]"/>
      <dgm:spPr/>
      <dgm:t>
        <a:bodyPr/>
        <a:lstStyle/>
        <a:p>
          <a:r>
            <a:rPr lang="en-NZ" dirty="0" smtClean="0">
              <a:latin typeface="Times New Roman" panose="02020603050405020304" pitchFamily="18" charset="0"/>
              <a:cs typeface="Times New Roman" panose="02020603050405020304" pitchFamily="18" charset="0"/>
            </a:rPr>
            <a:t>Engagement</a:t>
          </a:r>
          <a:endParaRPr lang="en-NZ" dirty="0">
            <a:latin typeface="Times New Roman" panose="02020603050405020304" pitchFamily="18" charset="0"/>
            <a:cs typeface="Times New Roman" panose="02020603050405020304" pitchFamily="18" charset="0"/>
          </a:endParaRPr>
        </a:p>
      </dgm:t>
    </dgm:pt>
    <dgm:pt modelId="{062F278A-FC66-4989-B2A7-7AF1D6DFE509}" type="parTrans" cxnId="{901EEA54-D206-40B5-A7B9-E36C360D9675}">
      <dgm:prSet/>
      <dgm:spPr/>
      <dgm:t>
        <a:bodyPr/>
        <a:lstStyle/>
        <a:p>
          <a:endParaRPr lang="en-NZ" dirty="0"/>
        </a:p>
      </dgm:t>
    </dgm:pt>
    <dgm:pt modelId="{4E6D27B6-0D4B-4361-9BCE-106E7773BE8D}" type="sibTrans" cxnId="{901EEA54-D206-40B5-A7B9-E36C360D9675}">
      <dgm:prSet/>
      <dgm:spPr/>
      <dgm:t>
        <a:bodyPr/>
        <a:lstStyle/>
        <a:p>
          <a:endParaRPr lang="en-NZ"/>
        </a:p>
      </dgm:t>
    </dgm:pt>
    <dgm:pt modelId="{4BFA432B-E4FE-4DEA-B930-2E5B9D1DF363}">
      <dgm:prSet phldrT="[Text]"/>
      <dgm:spPr/>
      <dgm:t>
        <a:bodyPr/>
        <a:lstStyle/>
        <a:p>
          <a:r>
            <a:rPr lang="en-NZ" dirty="0" smtClean="0">
              <a:latin typeface="Times New Roman" panose="02020603050405020304" pitchFamily="18" charset="0"/>
              <a:cs typeface="Times New Roman" panose="02020603050405020304" pitchFamily="18" charset="0"/>
            </a:rPr>
            <a:t>Seamless Service</a:t>
          </a:r>
          <a:endParaRPr lang="en-NZ" dirty="0">
            <a:latin typeface="Times New Roman" panose="02020603050405020304" pitchFamily="18" charset="0"/>
            <a:cs typeface="Times New Roman" panose="02020603050405020304" pitchFamily="18" charset="0"/>
          </a:endParaRPr>
        </a:p>
      </dgm:t>
    </dgm:pt>
    <dgm:pt modelId="{ED51273C-0930-4229-9D57-7484AA4C579F}" type="parTrans" cxnId="{6D19E85A-397C-4A8A-9C20-0F4761F13AE0}">
      <dgm:prSet/>
      <dgm:spPr/>
      <dgm:t>
        <a:bodyPr/>
        <a:lstStyle/>
        <a:p>
          <a:endParaRPr lang="en-NZ" dirty="0"/>
        </a:p>
      </dgm:t>
    </dgm:pt>
    <dgm:pt modelId="{F08BBF73-6115-488F-982C-E307FA4D4631}" type="sibTrans" cxnId="{6D19E85A-397C-4A8A-9C20-0F4761F13AE0}">
      <dgm:prSet/>
      <dgm:spPr/>
      <dgm:t>
        <a:bodyPr/>
        <a:lstStyle/>
        <a:p>
          <a:endParaRPr lang="en-NZ"/>
        </a:p>
      </dgm:t>
    </dgm:pt>
    <dgm:pt modelId="{1D466202-856A-49E5-94DD-BCA847B93B1C}">
      <dgm:prSet phldrT="[Text]"/>
      <dgm:spPr>
        <a:solidFill>
          <a:srgbClr val="FF0000"/>
        </a:solidFill>
      </dgm:spPr>
      <dgm:t>
        <a:bodyPr/>
        <a:lstStyle/>
        <a:p>
          <a:r>
            <a:rPr lang="en-NZ" dirty="0" smtClean="0">
              <a:latin typeface="Times New Roman" panose="02020603050405020304" pitchFamily="18" charset="0"/>
              <a:cs typeface="Times New Roman" panose="02020603050405020304" pitchFamily="18" charset="0"/>
            </a:rPr>
            <a:t>Culture</a:t>
          </a:r>
          <a:endParaRPr lang="en-NZ" dirty="0">
            <a:latin typeface="Times New Roman" panose="02020603050405020304" pitchFamily="18" charset="0"/>
            <a:cs typeface="Times New Roman" panose="02020603050405020304" pitchFamily="18" charset="0"/>
          </a:endParaRPr>
        </a:p>
      </dgm:t>
    </dgm:pt>
    <dgm:pt modelId="{5C7DF740-04E1-480C-8D98-E151105360F5}" type="parTrans" cxnId="{037D0076-2AFC-4545-97A7-5CF92D7DFC5C}">
      <dgm:prSet/>
      <dgm:spPr/>
      <dgm:t>
        <a:bodyPr/>
        <a:lstStyle/>
        <a:p>
          <a:endParaRPr lang="en-NZ" dirty="0"/>
        </a:p>
      </dgm:t>
    </dgm:pt>
    <dgm:pt modelId="{2A41F7A5-B24B-4281-A88C-9EA91BBE740D}" type="sibTrans" cxnId="{037D0076-2AFC-4545-97A7-5CF92D7DFC5C}">
      <dgm:prSet/>
      <dgm:spPr/>
      <dgm:t>
        <a:bodyPr/>
        <a:lstStyle/>
        <a:p>
          <a:endParaRPr lang="en-NZ"/>
        </a:p>
      </dgm:t>
    </dgm:pt>
    <dgm:pt modelId="{9AFC3CEE-2289-475B-846E-20F0FC3338C5}">
      <dgm:prSet phldrT="[Text]"/>
      <dgm:spPr/>
      <dgm:t>
        <a:bodyPr/>
        <a:lstStyle/>
        <a:p>
          <a:r>
            <a:rPr lang="en-NZ" dirty="0" smtClean="0">
              <a:latin typeface="Times New Roman" panose="02020603050405020304" pitchFamily="18" charset="0"/>
              <a:cs typeface="Times New Roman" panose="02020603050405020304" pitchFamily="18" charset="0"/>
            </a:rPr>
            <a:t>Transparency</a:t>
          </a:r>
          <a:endParaRPr lang="en-NZ" dirty="0">
            <a:latin typeface="Times New Roman" panose="02020603050405020304" pitchFamily="18" charset="0"/>
            <a:cs typeface="Times New Roman" panose="02020603050405020304" pitchFamily="18" charset="0"/>
          </a:endParaRPr>
        </a:p>
      </dgm:t>
    </dgm:pt>
    <dgm:pt modelId="{0F229D68-08B4-4A48-8A45-C0506CDAB0EE}" type="parTrans" cxnId="{C35FA422-E7D2-49CD-9C87-B97E8767C9D9}">
      <dgm:prSet/>
      <dgm:spPr/>
      <dgm:t>
        <a:bodyPr/>
        <a:lstStyle/>
        <a:p>
          <a:endParaRPr lang="en-NZ" dirty="0"/>
        </a:p>
      </dgm:t>
    </dgm:pt>
    <dgm:pt modelId="{9DF5674F-399C-4802-8875-82F369165D29}" type="sibTrans" cxnId="{C35FA422-E7D2-49CD-9C87-B97E8767C9D9}">
      <dgm:prSet/>
      <dgm:spPr/>
      <dgm:t>
        <a:bodyPr/>
        <a:lstStyle/>
        <a:p>
          <a:endParaRPr lang="en-NZ"/>
        </a:p>
      </dgm:t>
    </dgm:pt>
    <dgm:pt modelId="{F6E4DD5E-04C8-4DDB-A503-D60B384B2524}" type="pres">
      <dgm:prSet presAssocID="{621963C9-11BE-41A1-80F9-7E3D52A80909}" presName="cycle" presStyleCnt="0">
        <dgm:presLayoutVars>
          <dgm:chMax val="1"/>
          <dgm:dir/>
          <dgm:animLvl val="ctr"/>
          <dgm:resizeHandles val="exact"/>
        </dgm:presLayoutVars>
      </dgm:prSet>
      <dgm:spPr/>
      <dgm:t>
        <a:bodyPr/>
        <a:lstStyle/>
        <a:p>
          <a:endParaRPr lang="en-NZ"/>
        </a:p>
      </dgm:t>
    </dgm:pt>
    <dgm:pt modelId="{3F5B28F5-E81B-4EDA-B36E-41E3E1CFCFC9}" type="pres">
      <dgm:prSet presAssocID="{5ACB1FDF-0F6D-4A9F-ACA7-76D9666F547B}" presName="centerShape" presStyleLbl="node0" presStyleIdx="0" presStyleCnt="1"/>
      <dgm:spPr/>
      <dgm:t>
        <a:bodyPr/>
        <a:lstStyle/>
        <a:p>
          <a:endParaRPr lang="en-NZ"/>
        </a:p>
      </dgm:t>
    </dgm:pt>
    <dgm:pt modelId="{5FDE5FC3-2CF6-410D-8659-9E789D8185F2}" type="pres">
      <dgm:prSet presAssocID="{062F278A-FC66-4989-B2A7-7AF1D6DFE509}" presName="Name9" presStyleLbl="parChTrans1D2" presStyleIdx="0" presStyleCnt="4"/>
      <dgm:spPr/>
      <dgm:t>
        <a:bodyPr/>
        <a:lstStyle/>
        <a:p>
          <a:endParaRPr lang="en-NZ"/>
        </a:p>
      </dgm:t>
    </dgm:pt>
    <dgm:pt modelId="{9AC174A6-EAAA-4BC0-B342-C5CFB5151DE1}" type="pres">
      <dgm:prSet presAssocID="{062F278A-FC66-4989-B2A7-7AF1D6DFE509}" presName="connTx" presStyleLbl="parChTrans1D2" presStyleIdx="0" presStyleCnt="4"/>
      <dgm:spPr/>
      <dgm:t>
        <a:bodyPr/>
        <a:lstStyle/>
        <a:p>
          <a:endParaRPr lang="en-NZ"/>
        </a:p>
      </dgm:t>
    </dgm:pt>
    <dgm:pt modelId="{F3F4BDA1-D0A4-4623-972C-105A1586EE4C}" type="pres">
      <dgm:prSet presAssocID="{0E3EEE40-7C93-49E8-8E6B-5A5CC7586D56}" presName="node" presStyleLbl="node1" presStyleIdx="0" presStyleCnt="4" custScaleX="146189" custScaleY="137143">
        <dgm:presLayoutVars>
          <dgm:bulletEnabled val="1"/>
        </dgm:presLayoutVars>
      </dgm:prSet>
      <dgm:spPr/>
      <dgm:t>
        <a:bodyPr/>
        <a:lstStyle/>
        <a:p>
          <a:endParaRPr lang="en-NZ"/>
        </a:p>
      </dgm:t>
    </dgm:pt>
    <dgm:pt modelId="{014B2BA4-2D04-43DE-B1FC-52217C61975E}" type="pres">
      <dgm:prSet presAssocID="{ED51273C-0930-4229-9D57-7484AA4C579F}" presName="Name9" presStyleLbl="parChTrans1D2" presStyleIdx="1" presStyleCnt="4"/>
      <dgm:spPr/>
      <dgm:t>
        <a:bodyPr/>
        <a:lstStyle/>
        <a:p>
          <a:endParaRPr lang="en-NZ"/>
        </a:p>
      </dgm:t>
    </dgm:pt>
    <dgm:pt modelId="{E306D37C-E404-4919-A0E1-8B04FFA6505B}" type="pres">
      <dgm:prSet presAssocID="{ED51273C-0930-4229-9D57-7484AA4C579F}" presName="connTx" presStyleLbl="parChTrans1D2" presStyleIdx="1" presStyleCnt="4"/>
      <dgm:spPr/>
      <dgm:t>
        <a:bodyPr/>
        <a:lstStyle/>
        <a:p>
          <a:endParaRPr lang="en-NZ"/>
        </a:p>
      </dgm:t>
    </dgm:pt>
    <dgm:pt modelId="{2DD506E5-AFBD-4BD1-AEDF-92663E92291E}" type="pres">
      <dgm:prSet presAssocID="{4BFA432B-E4FE-4DEA-B930-2E5B9D1DF363}" presName="node" presStyleLbl="node1" presStyleIdx="1" presStyleCnt="4" custScaleX="146189" custScaleY="137143">
        <dgm:presLayoutVars>
          <dgm:bulletEnabled val="1"/>
        </dgm:presLayoutVars>
      </dgm:prSet>
      <dgm:spPr/>
      <dgm:t>
        <a:bodyPr/>
        <a:lstStyle/>
        <a:p>
          <a:endParaRPr lang="en-NZ"/>
        </a:p>
      </dgm:t>
    </dgm:pt>
    <dgm:pt modelId="{40474131-C790-4EED-9CD6-3D11ABDE59ED}" type="pres">
      <dgm:prSet presAssocID="{5C7DF740-04E1-480C-8D98-E151105360F5}" presName="Name9" presStyleLbl="parChTrans1D2" presStyleIdx="2" presStyleCnt="4"/>
      <dgm:spPr/>
      <dgm:t>
        <a:bodyPr/>
        <a:lstStyle/>
        <a:p>
          <a:endParaRPr lang="en-NZ"/>
        </a:p>
      </dgm:t>
    </dgm:pt>
    <dgm:pt modelId="{C701F7C4-3541-4B4B-8B3B-8338C298827F}" type="pres">
      <dgm:prSet presAssocID="{5C7DF740-04E1-480C-8D98-E151105360F5}" presName="connTx" presStyleLbl="parChTrans1D2" presStyleIdx="2" presStyleCnt="4"/>
      <dgm:spPr/>
      <dgm:t>
        <a:bodyPr/>
        <a:lstStyle/>
        <a:p>
          <a:endParaRPr lang="en-NZ"/>
        </a:p>
      </dgm:t>
    </dgm:pt>
    <dgm:pt modelId="{FFF1B058-4474-4153-8691-B84F7ED4D3F9}" type="pres">
      <dgm:prSet presAssocID="{1D466202-856A-49E5-94DD-BCA847B93B1C}" presName="node" presStyleLbl="node1" presStyleIdx="2" presStyleCnt="4" custScaleX="146189" custScaleY="137143">
        <dgm:presLayoutVars>
          <dgm:bulletEnabled val="1"/>
        </dgm:presLayoutVars>
      </dgm:prSet>
      <dgm:spPr/>
      <dgm:t>
        <a:bodyPr/>
        <a:lstStyle/>
        <a:p>
          <a:endParaRPr lang="en-NZ"/>
        </a:p>
      </dgm:t>
    </dgm:pt>
    <dgm:pt modelId="{3E7EEC96-26B1-417E-AFDE-35A215995F97}" type="pres">
      <dgm:prSet presAssocID="{0F229D68-08B4-4A48-8A45-C0506CDAB0EE}" presName="Name9" presStyleLbl="parChTrans1D2" presStyleIdx="3" presStyleCnt="4"/>
      <dgm:spPr/>
      <dgm:t>
        <a:bodyPr/>
        <a:lstStyle/>
        <a:p>
          <a:endParaRPr lang="en-NZ"/>
        </a:p>
      </dgm:t>
    </dgm:pt>
    <dgm:pt modelId="{8B8581C1-85F9-4800-81A7-B627DAF35F3E}" type="pres">
      <dgm:prSet presAssocID="{0F229D68-08B4-4A48-8A45-C0506CDAB0EE}" presName="connTx" presStyleLbl="parChTrans1D2" presStyleIdx="3" presStyleCnt="4"/>
      <dgm:spPr/>
      <dgm:t>
        <a:bodyPr/>
        <a:lstStyle/>
        <a:p>
          <a:endParaRPr lang="en-NZ"/>
        </a:p>
      </dgm:t>
    </dgm:pt>
    <dgm:pt modelId="{00874E4E-E0A0-4B93-ACA4-33B7F98E2203}" type="pres">
      <dgm:prSet presAssocID="{9AFC3CEE-2289-475B-846E-20F0FC3338C5}" presName="node" presStyleLbl="node1" presStyleIdx="3" presStyleCnt="4" custScaleX="146189" custScaleY="137143">
        <dgm:presLayoutVars>
          <dgm:bulletEnabled val="1"/>
        </dgm:presLayoutVars>
      </dgm:prSet>
      <dgm:spPr/>
      <dgm:t>
        <a:bodyPr/>
        <a:lstStyle/>
        <a:p>
          <a:endParaRPr lang="en-NZ"/>
        </a:p>
      </dgm:t>
    </dgm:pt>
  </dgm:ptLst>
  <dgm:cxnLst>
    <dgm:cxn modelId="{037D0076-2AFC-4545-97A7-5CF92D7DFC5C}" srcId="{5ACB1FDF-0F6D-4A9F-ACA7-76D9666F547B}" destId="{1D466202-856A-49E5-94DD-BCA847B93B1C}" srcOrd="2" destOrd="0" parTransId="{5C7DF740-04E1-480C-8D98-E151105360F5}" sibTransId="{2A41F7A5-B24B-4281-A88C-9EA91BBE740D}"/>
    <dgm:cxn modelId="{2E395B6D-9118-4063-B258-9F6994D58216}" type="presOf" srcId="{ED51273C-0930-4229-9D57-7484AA4C579F}" destId="{E306D37C-E404-4919-A0E1-8B04FFA6505B}" srcOrd="1" destOrd="0" presId="urn:microsoft.com/office/officeart/2005/8/layout/radial1"/>
    <dgm:cxn modelId="{901EEA54-D206-40B5-A7B9-E36C360D9675}" srcId="{5ACB1FDF-0F6D-4A9F-ACA7-76D9666F547B}" destId="{0E3EEE40-7C93-49E8-8E6B-5A5CC7586D56}" srcOrd="0" destOrd="0" parTransId="{062F278A-FC66-4989-B2A7-7AF1D6DFE509}" sibTransId="{4E6D27B6-0D4B-4361-9BCE-106E7773BE8D}"/>
    <dgm:cxn modelId="{C4FEB480-3C4B-4526-84D4-FE746DA62C15}" type="presOf" srcId="{062F278A-FC66-4989-B2A7-7AF1D6DFE509}" destId="{5FDE5FC3-2CF6-410D-8659-9E789D8185F2}" srcOrd="0" destOrd="0" presId="urn:microsoft.com/office/officeart/2005/8/layout/radial1"/>
    <dgm:cxn modelId="{7AF0C3F0-CF75-43D8-A76A-C743F5DEEDD3}" type="presOf" srcId="{5ACB1FDF-0F6D-4A9F-ACA7-76D9666F547B}" destId="{3F5B28F5-E81B-4EDA-B36E-41E3E1CFCFC9}" srcOrd="0" destOrd="0" presId="urn:microsoft.com/office/officeart/2005/8/layout/radial1"/>
    <dgm:cxn modelId="{1705E7D8-412B-4EB5-B5AA-D4011B617EA6}" type="presOf" srcId="{9AFC3CEE-2289-475B-846E-20F0FC3338C5}" destId="{00874E4E-E0A0-4B93-ACA4-33B7F98E2203}" srcOrd="0" destOrd="0" presId="urn:microsoft.com/office/officeart/2005/8/layout/radial1"/>
    <dgm:cxn modelId="{6D19E85A-397C-4A8A-9C20-0F4761F13AE0}" srcId="{5ACB1FDF-0F6D-4A9F-ACA7-76D9666F547B}" destId="{4BFA432B-E4FE-4DEA-B930-2E5B9D1DF363}" srcOrd="1" destOrd="0" parTransId="{ED51273C-0930-4229-9D57-7484AA4C579F}" sibTransId="{F08BBF73-6115-488F-982C-E307FA4D4631}"/>
    <dgm:cxn modelId="{328A0FFA-034F-41E3-BF06-DFAD0B4F7D99}" type="presOf" srcId="{621963C9-11BE-41A1-80F9-7E3D52A80909}" destId="{F6E4DD5E-04C8-4DDB-A503-D60B384B2524}" srcOrd="0" destOrd="0" presId="urn:microsoft.com/office/officeart/2005/8/layout/radial1"/>
    <dgm:cxn modelId="{C7FB7F1B-D6B3-46CF-B686-CEF219DAF50A}" type="presOf" srcId="{0F229D68-08B4-4A48-8A45-C0506CDAB0EE}" destId="{8B8581C1-85F9-4800-81A7-B627DAF35F3E}" srcOrd="1" destOrd="0" presId="urn:microsoft.com/office/officeart/2005/8/layout/radial1"/>
    <dgm:cxn modelId="{A99E7BB8-7D76-4000-9E95-7A14FA39A50D}" type="presOf" srcId="{1D466202-856A-49E5-94DD-BCA847B93B1C}" destId="{FFF1B058-4474-4153-8691-B84F7ED4D3F9}" srcOrd="0" destOrd="0" presId="urn:microsoft.com/office/officeart/2005/8/layout/radial1"/>
    <dgm:cxn modelId="{89049BDF-1FE9-4758-A03C-A8ACAF33CB0C}" type="presOf" srcId="{062F278A-FC66-4989-B2A7-7AF1D6DFE509}" destId="{9AC174A6-EAAA-4BC0-B342-C5CFB5151DE1}" srcOrd="1" destOrd="0" presId="urn:microsoft.com/office/officeart/2005/8/layout/radial1"/>
    <dgm:cxn modelId="{26297624-0BB1-4C1B-85E2-B74564EEE965}" type="presOf" srcId="{0F229D68-08B4-4A48-8A45-C0506CDAB0EE}" destId="{3E7EEC96-26B1-417E-AFDE-35A215995F97}" srcOrd="0" destOrd="0" presId="urn:microsoft.com/office/officeart/2005/8/layout/radial1"/>
    <dgm:cxn modelId="{12AEA4DB-BFC4-46E3-B7A8-05AB85544A78}" type="presOf" srcId="{ED51273C-0930-4229-9D57-7484AA4C579F}" destId="{014B2BA4-2D04-43DE-B1FC-52217C61975E}" srcOrd="0" destOrd="0" presId="urn:microsoft.com/office/officeart/2005/8/layout/radial1"/>
    <dgm:cxn modelId="{42F30DB4-EF3E-4156-8AF1-21433F36BE0B}" type="presOf" srcId="{4BFA432B-E4FE-4DEA-B930-2E5B9D1DF363}" destId="{2DD506E5-AFBD-4BD1-AEDF-92663E92291E}" srcOrd="0" destOrd="0" presId="urn:microsoft.com/office/officeart/2005/8/layout/radial1"/>
    <dgm:cxn modelId="{C35FA422-E7D2-49CD-9C87-B97E8767C9D9}" srcId="{5ACB1FDF-0F6D-4A9F-ACA7-76D9666F547B}" destId="{9AFC3CEE-2289-475B-846E-20F0FC3338C5}" srcOrd="3" destOrd="0" parTransId="{0F229D68-08B4-4A48-8A45-C0506CDAB0EE}" sibTransId="{9DF5674F-399C-4802-8875-82F369165D29}"/>
    <dgm:cxn modelId="{7C69F05B-9256-438C-8144-A16B2F7B13BE}" type="presOf" srcId="{5C7DF740-04E1-480C-8D98-E151105360F5}" destId="{40474131-C790-4EED-9CD6-3D11ABDE59ED}" srcOrd="0" destOrd="0" presId="urn:microsoft.com/office/officeart/2005/8/layout/radial1"/>
    <dgm:cxn modelId="{25D237E1-6B5D-4F59-BBF8-DE7C80D38F58}" type="presOf" srcId="{5C7DF740-04E1-480C-8D98-E151105360F5}" destId="{C701F7C4-3541-4B4B-8B3B-8338C298827F}" srcOrd="1" destOrd="0" presId="urn:microsoft.com/office/officeart/2005/8/layout/radial1"/>
    <dgm:cxn modelId="{4C493739-AC0F-4DF2-9F99-12A9A09B0E0C}" type="presOf" srcId="{0E3EEE40-7C93-49E8-8E6B-5A5CC7586D56}" destId="{F3F4BDA1-D0A4-4623-972C-105A1586EE4C}" srcOrd="0" destOrd="0" presId="urn:microsoft.com/office/officeart/2005/8/layout/radial1"/>
    <dgm:cxn modelId="{B748D9CD-DD3D-4803-81E0-7074A7382F79}" srcId="{621963C9-11BE-41A1-80F9-7E3D52A80909}" destId="{5ACB1FDF-0F6D-4A9F-ACA7-76D9666F547B}" srcOrd="0" destOrd="0" parTransId="{8EFCE104-6E59-400A-9B34-7667EB4CEDAE}" sibTransId="{DF13E7DE-FD61-43D1-B492-1556EB7B39FA}"/>
    <dgm:cxn modelId="{6A6A5926-B6C0-4832-B4C6-25172FD826C1}" type="presParOf" srcId="{F6E4DD5E-04C8-4DDB-A503-D60B384B2524}" destId="{3F5B28F5-E81B-4EDA-B36E-41E3E1CFCFC9}" srcOrd="0" destOrd="0" presId="urn:microsoft.com/office/officeart/2005/8/layout/radial1"/>
    <dgm:cxn modelId="{B10BE416-7593-4F4A-B727-F60EBF6B3A17}" type="presParOf" srcId="{F6E4DD5E-04C8-4DDB-A503-D60B384B2524}" destId="{5FDE5FC3-2CF6-410D-8659-9E789D8185F2}" srcOrd="1" destOrd="0" presId="urn:microsoft.com/office/officeart/2005/8/layout/radial1"/>
    <dgm:cxn modelId="{33D1D7BE-188B-42AC-BFAD-4D9E375C52F3}" type="presParOf" srcId="{5FDE5FC3-2CF6-410D-8659-9E789D8185F2}" destId="{9AC174A6-EAAA-4BC0-B342-C5CFB5151DE1}" srcOrd="0" destOrd="0" presId="urn:microsoft.com/office/officeart/2005/8/layout/radial1"/>
    <dgm:cxn modelId="{60B35E2C-D354-4D97-8AB3-562A3B27F752}" type="presParOf" srcId="{F6E4DD5E-04C8-4DDB-A503-D60B384B2524}" destId="{F3F4BDA1-D0A4-4623-972C-105A1586EE4C}" srcOrd="2" destOrd="0" presId="urn:microsoft.com/office/officeart/2005/8/layout/radial1"/>
    <dgm:cxn modelId="{8403C90E-B8BB-453A-BD9A-F8FB52109F34}" type="presParOf" srcId="{F6E4DD5E-04C8-4DDB-A503-D60B384B2524}" destId="{014B2BA4-2D04-43DE-B1FC-52217C61975E}" srcOrd="3" destOrd="0" presId="urn:microsoft.com/office/officeart/2005/8/layout/radial1"/>
    <dgm:cxn modelId="{C2FA8FDA-BB0C-461A-B369-94203E3B8599}" type="presParOf" srcId="{014B2BA4-2D04-43DE-B1FC-52217C61975E}" destId="{E306D37C-E404-4919-A0E1-8B04FFA6505B}" srcOrd="0" destOrd="0" presId="urn:microsoft.com/office/officeart/2005/8/layout/radial1"/>
    <dgm:cxn modelId="{0B87A45B-249E-4125-9B61-ADE384B36283}" type="presParOf" srcId="{F6E4DD5E-04C8-4DDB-A503-D60B384B2524}" destId="{2DD506E5-AFBD-4BD1-AEDF-92663E92291E}" srcOrd="4" destOrd="0" presId="urn:microsoft.com/office/officeart/2005/8/layout/radial1"/>
    <dgm:cxn modelId="{F9F3F4EB-1CFB-435B-A04C-DF8971CFFC30}" type="presParOf" srcId="{F6E4DD5E-04C8-4DDB-A503-D60B384B2524}" destId="{40474131-C790-4EED-9CD6-3D11ABDE59ED}" srcOrd="5" destOrd="0" presId="urn:microsoft.com/office/officeart/2005/8/layout/radial1"/>
    <dgm:cxn modelId="{9B76315E-8C72-4A03-B2E9-EC3F3086C581}" type="presParOf" srcId="{40474131-C790-4EED-9CD6-3D11ABDE59ED}" destId="{C701F7C4-3541-4B4B-8B3B-8338C298827F}" srcOrd="0" destOrd="0" presId="urn:microsoft.com/office/officeart/2005/8/layout/radial1"/>
    <dgm:cxn modelId="{F9F68B9C-85CF-4684-8289-BE9CBA50C4E7}" type="presParOf" srcId="{F6E4DD5E-04C8-4DDB-A503-D60B384B2524}" destId="{FFF1B058-4474-4153-8691-B84F7ED4D3F9}" srcOrd="6" destOrd="0" presId="urn:microsoft.com/office/officeart/2005/8/layout/radial1"/>
    <dgm:cxn modelId="{9C701FE3-D23A-4537-8892-C06999500029}" type="presParOf" srcId="{F6E4DD5E-04C8-4DDB-A503-D60B384B2524}" destId="{3E7EEC96-26B1-417E-AFDE-35A215995F97}" srcOrd="7" destOrd="0" presId="urn:microsoft.com/office/officeart/2005/8/layout/radial1"/>
    <dgm:cxn modelId="{A1F39EAF-4EA0-4A75-B5EC-156C3E1A2FEC}" type="presParOf" srcId="{3E7EEC96-26B1-417E-AFDE-35A215995F97}" destId="{8B8581C1-85F9-4800-81A7-B627DAF35F3E}" srcOrd="0" destOrd="0" presId="urn:microsoft.com/office/officeart/2005/8/layout/radial1"/>
    <dgm:cxn modelId="{AB06DB11-7D05-47C1-9A16-47DBCDF073E9}" type="presParOf" srcId="{F6E4DD5E-04C8-4DDB-A503-D60B384B2524}" destId="{00874E4E-E0A0-4B93-ACA4-33B7F98E2203}" srcOrd="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67FE2F-F321-4766-B691-601C2CA688A7}" type="doc">
      <dgm:prSet loTypeId="urn:microsoft.com/office/officeart/2005/8/layout/radial5" loCatId="cycle" qsTypeId="urn:microsoft.com/office/officeart/2005/8/quickstyle/simple1" qsCatId="simple" csTypeId="urn:microsoft.com/office/officeart/2005/8/colors/accent3_1" csCatId="accent3" phldr="1"/>
      <dgm:spPr/>
      <dgm:t>
        <a:bodyPr/>
        <a:lstStyle/>
        <a:p>
          <a:endParaRPr lang="en-NZ"/>
        </a:p>
      </dgm:t>
    </dgm:pt>
    <dgm:pt modelId="{B6819B7D-40B7-46C9-B06F-905D7C46BB9B}">
      <dgm:prSet phldrT="[Text]" custT="1"/>
      <dgm:spPr>
        <a:solidFill>
          <a:schemeClr val="accent1">
            <a:lumMod val="20000"/>
            <a:lumOff val="80000"/>
          </a:schemeClr>
        </a:solidFill>
        <a:ln>
          <a:solidFill>
            <a:schemeClr val="accent1"/>
          </a:solidFill>
        </a:ln>
      </dgm:spPr>
      <dgm:t>
        <a:bodyPr/>
        <a:lstStyle/>
        <a:p>
          <a:r>
            <a:rPr lang="en-NZ" sz="1200" dirty="0" smtClean="0"/>
            <a:t>No further action</a:t>
          </a:r>
        </a:p>
        <a:p>
          <a:r>
            <a:rPr lang="en-NZ" sz="1200" dirty="0" smtClean="0"/>
            <a:t>s38</a:t>
          </a:r>
          <a:endParaRPr lang="en-NZ" sz="1200" dirty="0"/>
        </a:p>
      </dgm:t>
    </dgm:pt>
    <dgm:pt modelId="{860F350A-5A23-43BF-B51D-54ED2C788EE9}" type="parTrans" cxnId="{AFD56A06-F351-4E00-8E8A-4266417376B2}">
      <dgm:prSet/>
      <dgm:spPr/>
      <dgm:t>
        <a:bodyPr/>
        <a:lstStyle/>
        <a:p>
          <a:endParaRPr lang="en-NZ"/>
        </a:p>
      </dgm:t>
    </dgm:pt>
    <dgm:pt modelId="{FD6305D3-36CC-4B54-A5A8-54024CD0FD0B}" type="sibTrans" cxnId="{AFD56A06-F351-4E00-8E8A-4266417376B2}">
      <dgm:prSet/>
      <dgm:spPr/>
      <dgm:t>
        <a:bodyPr/>
        <a:lstStyle/>
        <a:p>
          <a:endParaRPr lang="en-NZ"/>
        </a:p>
      </dgm:t>
    </dgm:pt>
    <dgm:pt modelId="{CFC45C0F-3809-4644-84FA-EBB08B72B972}">
      <dgm:prSet phldrT="[Text]"/>
      <dgm:spPr>
        <a:solidFill>
          <a:schemeClr val="accent1">
            <a:lumMod val="20000"/>
            <a:lumOff val="80000"/>
          </a:schemeClr>
        </a:solidFill>
      </dgm:spPr>
      <dgm:t>
        <a:bodyPr/>
        <a:lstStyle/>
        <a:p>
          <a:r>
            <a:rPr lang="en-NZ" dirty="0" smtClean="0"/>
            <a:t>Refer to provider</a:t>
          </a:r>
        </a:p>
        <a:p>
          <a:r>
            <a:rPr lang="en-NZ" dirty="0" smtClean="0"/>
            <a:t>s34(1)(d)</a:t>
          </a:r>
          <a:endParaRPr lang="en-NZ" dirty="0"/>
        </a:p>
      </dgm:t>
    </dgm:pt>
    <dgm:pt modelId="{677CA284-99AA-4F8A-B4D6-A15FC82BA6F2}" type="parTrans" cxnId="{3A5A2C6A-5C67-4386-9B62-677BE960EE94}">
      <dgm:prSet/>
      <dgm:spPr/>
      <dgm:t>
        <a:bodyPr/>
        <a:lstStyle/>
        <a:p>
          <a:endParaRPr lang="en-NZ"/>
        </a:p>
      </dgm:t>
    </dgm:pt>
    <dgm:pt modelId="{AC39B4E5-C5E6-4404-8B30-980FC43CF18F}" type="sibTrans" cxnId="{3A5A2C6A-5C67-4386-9B62-677BE960EE94}">
      <dgm:prSet/>
      <dgm:spPr/>
      <dgm:t>
        <a:bodyPr/>
        <a:lstStyle/>
        <a:p>
          <a:endParaRPr lang="en-NZ"/>
        </a:p>
      </dgm:t>
    </dgm:pt>
    <dgm:pt modelId="{B84A11E2-25FF-4760-8A6E-CFAD8A83F089}">
      <dgm:prSet/>
      <dgm:spPr>
        <a:solidFill>
          <a:schemeClr val="accent1">
            <a:lumMod val="20000"/>
            <a:lumOff val="80000"/>
          </a:schemeClr>
        </a:solidFill>
      </dgm:spPr>
      <dgm:t>
        <a:bodyPr/>
        <a:lstStyle/>
        <a:p>
          <a:r>
            <a:rPr lang="en-NZ" dirty="0" smtClean="0"/>
            <a:t>Refer to registration authority</a:t>
          </a:r>
        </a:p>
        <a:p>
          <a:r>
            <a:rPr lang="en-NZ" dirty="0" smtClean="0"/>
            <a:t>S34(1)(a)</a:t>
          </a:r>
          <a:endParaRPr lang="en-NZ" dirty="0"/>
        </a:p>
      </dgm:t>
    </dgm:pt>
    <dgm:pt modelId="{373D3E58-55FA-4821-96BB-068476DC57D1}" type="parTrans" cxnId="{1A3B4868-755A-4938-A464-E3BEC68A6A49}">
      <dgm:prSet/>
      <dgm:spPr/>
      <dgm:t>
        <a:bodyPr/>
        <a:lstStyle/>
        <a:p>
          <a:endParaRPr lang="en-NZ"/>
        </a:p>
      </dgm:t>
    </dgm:pt>
    <dgm:pt modelId="{FBF06A73-1F97-46A8-A1A1-C7F337557736}" type="sibTrans" cxnId="{1A3B4868-755A-4938-A464-E3BEC68A6A49}">
      <dgm:prSet/>
      <dgm:spPr/>
      <dgm:t>
        <a:bodyPr/>
        <a:lstStyle/>
        <a:p>
          <a:endParaRPr lang="en-NZ"/>
        </a:p>
      </dgm:t>
    </dgm:pt>
    <dgm:pt modelId="{2A27CB9B-4686-46FA-8D80-B5D73B53DD79}">
      <dgm:prSet/>
      <dgm:spPr/>
      <dgm:t>
        <a:bodyPr/>
        <a:lstStyle/>
        <a:p>
          <a:r>
            <a:rPr lang="en-NZ" dirty="0" smtClean="0"/>
            <a:t>Get more information</a:t>
          </a:r>
        </a:p>
        <a:p>
          <a:r>
            <a:rPr lang="en-NZ" dirty="0" smtClean="0"/>
            <a:t>s14</a:t>
          </a:r>
          <a:endParaRPr lang="en-NZ" dirty="0"/>
        </a:p>
      </dgm:t>
    </dgm:pt>
    <dgm:pt modelId="{EEDA9A95-7865-4D7F-B7BA-5999C6167796}" type="parTrans" cxnId="{E6613E84-7FD7-4EF7-92F3-1606FD6DF385}">
      <dgm:prSet/>
      <dgm:spPr/>
      <dgm:t>
        <a:bodyPr/>
        <a:lstStyle/>
        <a:p>
          <a:endParaRPr lang="en-NZ"/>
        </a:p>
      </dgm:t>
    </dgm:pt>
    <dgm:pt modelId="{530CBB6D-AF95-4094-A3C2-9327C11BFBF4}" type="sibTrans" cxnId="{E6613E84-7FD7-4EF7-92F3-1606FD6DF385}">
      <dgm:prSet/>
      <dgm:spPr/>
      <dgm:t>
        <a:bodyPr/>
        <a:lstStyle/>
        <a:p>
          <a:endParaRPr lang="en-NZ"/>
        </a:p>
      </dgm:t>
    </dgm:pt>
    <dgm:pt modelId="{E94B070E-914F-4727-83D3-72F33B2051D8}">
      <dgm:prSet phldrT="[Text]"/>
      <dgm:spPr/>
      <dgm:t>
        <a:bodyPr/>
        <a:lstStyle/>
        <a:p>
          <a:r>
            <a:rPr lang="en-NZ" dirty="0" smtClean="0"/>
            <a:t>Initial review of complaint</a:t>
          </a:r>
          <a:endParaRPr lang="en-NZ" dirty="0"/>
        </a:p>
      </dgm:t>
    </dgm:pt>
    <dgm:pt modelId="{5DBD3223-8B03-46BD-9CB6-D3200193C3A3}" type="sibTrans" cxnId="{3133C89A-C679-4E7D-95A9-AC883A47050F}">
      <dgm:prSet/>
      <dgm:spPr/>
      <dgm:t>
        <a:bodyPr/>
        <a:lstStyle/>
        <a:p>
          <a:endParaRPr lang="en-NZ"/>
        </a:p>
      </dgm:t>
    </dgm:pt>
    <dgm:pt modelId="{9C124025-1334-477C-8AD8-B5D916EA82E7}" type="parTrans" cxnId="{3133C89A-C679-4E7D-95A9-AC883A47050F}">
      <dgm:prSet/>
      <dgm:spPr/>
      <dgm:t>
        <a:bodyPr/>
        <a:lstStyle/>
        <a:p>
          <a:endParaRPr lang="en-NZ"/>
        </a:p>
      </dgm:t>
    </dgm:pt>
    <dgm:pt modelId="{6C12DC4F-ECB1-40CA-B185-EE95A5E5480A}">
      <dgm:prSet custT="1"/>
      <dgm:spPr>
        <a:solidFill>
          <a:srgbClr val="00B0F0"/>
        </a:solidFill>
      </dgm:spPr>
      <dgm:t>
        <a:bodyPr/>
        <a:lstStyle/>
        <a:p>
          <a:r>
            <a:rPr lang="en-NZ" sz="1200" dirty="0" smtClean="0"/>
            <a:t>Investigation</a:t>
          </a:r>
        </a:p>
        <a:p>
          <a:r>
            <a:rPr lang="en-NZ" sz="1200" dirty="0" smtClean="0"/>
            <a:t>s40</a:t>
          </a:r>
          <a:endParaRPr lang="en-NZ" sz="1200" dirty="0"/>
        </a:p>
      </dgm:t>
    </dgm:pt>
    <dgm:pt modelId="{A457938C-562C-4266-9E6F-4708FE43BEBF}" type="parTrans" cxnId="{A1325C44-F333-4C6C-9AFA-7A014BD68B74}">
      <dgm:prSet/>
      <dgm:spPr/>
      <dgm:t>
        <a:bodyPr/>
        <a:lstStyle/>
        <a:p>
          <a:endParaRPr lang="en-NZ"/>
        </a:p>
      </dgm:t>
    </dgm:pt>
    <dgm:pt modelId="{53E3B5F2-832C-4193-A52F-8FF74F0D08B5}" type="sibTrans" cxnId="{A1325C44-F333-4C6C-9AFA-7A014BD68B74}">
      <dgm:prSet/>
      <dgm:spPr/>
      <dgm:t>
        <a:bodyPr/>
        <a:lstStyle/>
        <a:p>
          <a:endParaRPr lang="en-NZ"/>
        </a:p>
      </dgm:t>
    </dgm:pt>
    <dgm:pt modelId="{CE01F691-C776-4777-A1A5-C1989B7352A2}">
      <dgm:prSet/>
      <dgm:spPr/>
      <dgm:t>
        <a:bodyPr/>
        <a:lstStyle/>
        <a:p>
          <a:endParaRPr lang="en-NZ"/>
        </a:p>
      </dgm:t>
    </dgm:pt>
    <dgm:pt modelId="{6E6CB8FE-B0A6-4CC3-8975-D3F791611B3B}" type="parTrans" cxnId="{4E699AC7-FE7C-48A3-A56A-F6834E6B18FC}">
      <dgm:prSet/>
      <dgm:spPr/>
      <dgm:t>
        <a:bodyPr/>
        <a:lstStyle/>
        <a:p>
          <a:endParaRPr lang="en-NZ"/>
        </a:p>
      </dgm:t>
    </dgm:pt>
    <dgm:pt modelId="{D986D332-FCFA-4CDB-8EE2-F54BF888EB9E}" type="sibTrans" cxnId="{4E699AC7-FE7C-48A3-A56A-F6834E6B18FC}">
      <dgm:prSet/>
      <dgm:spPr/>
      <dgm:t>
        <a:bodyPr/>
        <a:lstStyle/>
        <a:p>
          <a:endParaRPr lang="en-NZ"/>
        </a:p>
      </dgm:t>
    </dgm:pt>
    <dgm:pt modelId="{1D284D69-EA9E-4E2B-89D7-EBCA55A68B58}">
      <dgm:prSet/>
      <dgm:spPr>
        <a:solidFill>
          <a:schemeClr val="accent1">
            <a:lumMod val="20000"/>
            <a:lumOff val="80000"/>
          </a:schemeClr>
        </a:solidFill>
      </dgm:spPr>
      <dgm:t>
        <a:bodyPr/>
        <a:lstStyle/>
        <a:p>
          <a:r>
            <a:rPr lang="en-NZ" dirty="0" smtClean="0"/>
            <a:t>Refer to Advocacy</a:t>
          </a:r>
        </a:p>
        <a:p>
          <a:r>
            <a:rPr lang="en-NZ" dirty="0" smtClean="0"/>
            <a:t>s37</a:t>
          </a:r>
          <a:endParaRPr lang="en-NZ" dirty="0"/>
        </a:p>
      </dgm:t>
    </dgm:pt>
    <dgm:pt modelId="{68EA37EE-189E-4095-ACEA-C3EA67AFAF71}" type="parTrans" cxnId="{F5FC251E-00C0-4842-B605-ADDD3226F0CE}">
      <dgm:prSet/>
      <dgm:spPr/>
      <dgm:t>
        <a:bodyPr/>
        <a:lstStyle/>
        <a:p>
          <a:endParaRPr lang="en-NZ"/>
        </a:p>
      </dgm:t>
    </dgm:pt>
    <dgm:pt modelId="{88C547BC-7CE9-48A3-9653-EFAE781637B4}" type="sibTrans" cxnId="{F5FC251E-00C0-4842-B605-ADDD3226F0CE}">
      <dgm:prSet/>
      <dgm:spPr/>
      <dgm:t>
        <a:bodyPr/>
        <a:lstStyle/>
        <a:p>
          <a:endParaRPr lang="en-NZ"/>
        </a:p>
      </dgm:t>
    </dgm:pt>
    <dgm:pt modelId="{AE6D5BE7-388C-4627-9D99-811F17BF3153}">
      <dgm:prSet custT="1"/>
      <dgm:spPr>
        <a:solidFill>
          <a:schemeClr val="accent1">
            <a:lumMod val="20000"/>
            <a:lumOff val="80000"/>
          </a:schemeClr>
        </a:solidFill>
      </dgm:spPr>
      <dgm:t>
        <a:bodyPr/>
        <a:lstStyle/>
        <a:p>
          <a:r>
            <a:rPr lang="en-NZ" sz="1600" dirty="0" smtClean="0"/>
            <a:t>Other</a:t>
          </a:r>
        </a:p>
        <a:p>
          <a:r>
            <a:rPr lang="en-NZ" sz="1300" dirty="0" smtClean="0"/>
            <a:t>(</a:t>
          </a:r>
          <a:r>
            <a:rPr lang="en-NZ" sz="1300" dirty="0" err="1" smtClean="0"/>
            <a:t>eg</a:t>
          </a:r>
          <a:r>
            <a:rPr lang="en-NZ" sz="1300" dirty="0" smtClean="0"/>
            <a:t> s59(4), 61)</a:t>
          </a:r>
          <a:endParaRPr lang="en-NZ" sz="1300" dirty="0"/>
        </a:p>
      </dgm:t>
    </dgm:pt>
    <dgm:pt modelId="{271890DB-722E-48B7-8BA8-B8CBE215D31A}" type="parTrans" cxnId="{EB570CB3-D0DD-4C79-867C-90B8F4E4C565}">
      <dgm:prSet/>
      <dgm:spPr/>
      <dgm:t>
        <a:bodyPr/>
        <a:lstStyle/>
        <a:p>
          <a:endParaRPr lang="en-NZ"/>
        </a:p>
      </dgm:t>
    </dgm:pt>
    <dgm:pt modelId="{637F79F5-A8EA-4417-9CB1-74E74688B2E9}" type="sibTrans" cxnId="{EB570CB3-D0DD-4C79-867C-90B8F4E4C565}">
      <dgm:prSet/>
      <dgm:spPr/>
      <dgm:t>
        <a:bodyPr/>
        <a:lstStyle/>
        <a:p>
          <a:endParaRPr lang="en-NZ"/>
        </a:p>
      </dgm:t>
    </dgm:pt>
    <dgm:pt modelId="{B45EE783-D88F-4825-A35A-B220AD76398E}" type="pres">
      <dgm:prSet presAssocID="{D567FE2F-F321-4766-B691-601C2CA688A7}" presName="Name0" presStyleCnt="0">
        <dgm:presLayoutVars>
          <dgm:chMax val="1"/>
          <dgm:dir/>
          <dgm:animLvl val="ctr"/>
          <dgm:resizeHandles val="exact"/>
        </dgm:presLayoutVars>
      </dgm:prSet>
      <dgm:spPr/>
      <dgm:t>
        <a:bodyPr/>
        <a:lstStyle/>
        <a:p>
          <a:endParaRPr lang="en-NZ"/>
        </a:p>
      </dgm:t>
    </dgm:pt>
    <dgm:pt modelId="{D9F50B1A-390C-4C74-9B07-CD1BB3A15E7A}" type="pres">
      <dgm:prSet presAssocID="{E94B070E-914F-4727-83D3-72F33B2051D8}" presName="centerShape" presStyleLbl="node0" presStyleIdx="0" presStyleCnt="1" custScaleX="126206" custScaleY="127088"/>
      <dgm:spPr/>
      <dgm:t>
        <a:bodyPr/>
        <a:lstStyle/>
        <a:p>
          <a:endParaRPr lang="en-NZ"/>
        </a:p>
      </dgm:t>
    </dgm:pt>
    <dgm:pt modelId="{E38E4DED-D5F1-4C0C-908D-262F13048123}" type="pres">
      <dgm:prSet presAssocID="{860F350A-5A23-43BF-B51D-54ED2C788EE9}" presName="parTrans" presStyleLbl="sibTrans2D1" presStyleIdx="0" presStyleCnt="7"/>
      <dgm:spPr/>
      <dgm:t>
        <a:bodyPr/>
        <a:lstStyle/>
        <a:p>
          <a:endParaRPr lang="en-NZ"/>
        </a:p>
      </dgm:t>
    </dgm:pt>
    <dgm:pt modelId="{C9F51B7C-7CAA-497B-8A41-C35DF57EAA17}" type="pres">
      <dgm:prSet presAssocID="{860F350A-5A23-43BF-B51D-54ED2C788EE9}" presName="connectorText" presStyleLbl="sibTrans2D1" presStyleIdx="0" presStyleCnt="7"/>
      <dgm:spPr/>
      <dgm:t>
        <a:bodyPr/>
        <a:lstStyle/>
        <a:p>
          <a:endParaRPr lang="en-NZ"/>
        </a:p>
      </dgm:t>
    </dgm:pt>
    <dgm:pt modelId="{C7703F75-2DA7-4106-9BB1-794901010E9A}" type="pres">
      <dgm:prSet presAssocID="{B6819B7D-40B7-46C9-B06F-905D7C46BB9B}" presName="node" presStyleLbl="node1" presStyleIdx="0" presStyleCnt="7" custScaleX="105133" custScaleY="101514">
        <dgm:presLayoutVars>
          <dgm:bulletEnabled val="1"/>
        </dgm:presLayoutVars>
      </dgm:prSet>
      <dgm:spPr/>
      <dgm:t>
        <a:bodyPr/>
        <a:lstStyle/>
        <a:p>
          <a:endParaRPr lang="en-NZ"/>
        </a:p>
      </dgm:t>
    </dgm:pt>
    <dgm:pt modelId="{6509C54B-2A7C-4E5B-8D8F-8F2BCAF5149D}" type="pres">
      <dgm:prSet presAssocID="{677CA284-99AA-4F8A-B4D6-A15FC82BA6F2}" presName="parTrans" presStyleLbl="sibTrans2D1" presStyleIdx="1" presStyleCnt="7"/>
      <dgm:spPr/>
      <dgm:t>
        <a:bodyPr/>
        <a:lstStyle/>
        <a:p>
          <a:endParaRPr lang="en-NZ"/>
        </a:p>
      </dgm:t>
    </dgm:pt>
    <dgm:pt modelId="{D881075C-925C-42CC-A9FE-7BAB4C9FF125}" type="pres">
      <dgm:prSet presAssocID="{677CA284-99AA-4F8A-B4D6-A15FC82BA6F2}" presName="connectorText" presStyleLbl="sibTrans2D1" presStyleIdx="1" presStyleCnt="7"/>
      <dgm:spPr/>
      <dgm:t>
        <a:bodyPr/>
        <a:lstStyle/>
        <a:p>
          <a:endParaRPr lang="en-NZ"/>
        </a:p>
      </dgm:t>
    </dgm:pt>
    <dgm:pt modelId="{9F4B0D4D-D605-400A-AB21-3401311584C3}" type="pres">
      <dgm:prSet presAssocID="{CFC45C0F-3809-4644-84FA-EBB08B72B972}" presName="node" presStyleLbl="node1" presStyleIdx="1" presStyleCnt="7" custScaleX="110607" custScaleY="109634">
        <dgm:presLayoutVars>
          <dgm:bulletEnabled val="1"/>
        </dgm:presLayoutVars>
      </dgm:prSet>
      <dgm:spPr/>
      <dgm:t>
        <a:bodyPr/>
        <a:lstStyle/>
        <a:p>
          <a:endParaRPr lang="en-NZ"/>
        </a:p>
      </dgm:t>
    </dgm:pt>
    <dgm:pt modelId="{17E6746D-1750-4F64-8589-DBA7E90247F6}" type="pres">
      <dgm:prSet presAssocID="{68EA37EE-189E-4095-ACEA-C3EA67AFAF71}" presName="parTrans" presStyleLbl="sibTrans2D1" presStyleIdx="2" presStyleCnt="7"/>
      <dgm:spPr/>
      <dgm:t>
        <a:bodyPr/>
        <a:lstStyle/>
        <a:p>
          <a:endParaRPr lang="en-NZ"/>
        </a:p>
      </dgm:t>
    </dgm:pt>
    <dgm:pt modelId="{A5709A47-1588-466D-A1AC-71E80172443D}" type="pres">
      <dgm:prSet presAssocID="{68EA37EE-189E-4095-ACEA-C3EA67AFAF71}" presName="connectorText" presStyleLbl="sibTrans2D1" presStyleIdx="2" presStyleCnt="7"/>
      <dgm:spPr/>
      <dgm:t>
        <a:bodyPr/>
        <a:lstStyle/>
        <a:p>
          <a:endParaRPr lang="en-NZ"/>
        </a:p>
      </dgm:t>
    </dgm:pt>
    <dgm:pt modelId="{CAB2AFD0-8374-4BD0-A017-42EE6ECB45D6}" type="pres">
      <dgm:prSet presAssocID="{1D284D69-EA9E-4E2B-89D7-EBCA55A68B58}" presName="node" presStyleLbl="node1" presStyleIdx="2" presStyleCnt="7" custScaleX="107257" custScaleY="107287">
        <dgm:presLayoutVars>
          <dgm:bulletEnabled val="1"/>
        </dgm:presLayoutVars>
      </dgm:prSet>
      <dgm:spPr/>
      <dgm:t>
        <a:bodyPr/>
        <a:lstStyle/>
        <a:p>
          <a:endParaRPr lang="en-NZ"/>
        </a:p>
      </dgm:t>
    </dgm:pt>
    <dgm:pt modelId="{87DCFE32-D15A-4D42-B3BD-1AEB1022A8EE}" type="pres">
      <dgm:prSet presAssocID="{373D3E58-55FA-4821-96BB-068476DC57D1}" presName="parTrans" presStyleLbl="sibTrans2D1" presStyleIdx="3" presStyleCnt="7"/>
      <dgm:spPr/>
      <dgm:t>
        <a:bodyPr/>
        <a:lstStyle/>
        <a:p>
          <a:endParaRPr lang="en-NZ"/>
        </a:p>
      </dgm:t>
    </dgm:pt>
    <dgm:pt modelId="{FE573B23-DDA0-4ABB-BC24-16835C7692AD}" type="pres">
      <dgm:prSet presAssocID="{373D3E58-55FA-4821-96BB-068476DC57D1}" presName="connectorText" presStyleLbl="sibTrans2D1" presStyleIdx="3" presStyleCnt="7"/>
      <dgm:spPr/>
      <dgm:t>
        <a:bodyPr/>
        <a:lstStyle/>
        <a:p>
          <a:endParaRPr lang="en-NZ"/>
        </a:p>
      </dgm:t>
    </dgm:pt>
    <dgm:pt modelId="{2DB26F86-21B8-4D06-A1C2-3C3BCFD0AF66}" type="pres">
      <dgm:prSet presAssocID="{B84A11E2-25FF-4760-8A6E-CFAD8A83F089}" presName="node" presStyleLbl="node1" presStyleIdx="3" presStyleCnt="7" custScaleX="112122" custScaleY="106016">
        <dgm:presLayoutVars>
          <dgm:bulletEnabled val="1"/>
        </dgm:presLayoutVars>
      </dgm:prSet>
      <dgm:spPr/>
      <dgm:t>
        <a:bodyPr/>
        <a:lstStyle/>
        <a:p>
          <a:endParaRPr lang="en-NZ"/>
        </a:p>
      </dgm:t>
    </dgm:pt>
    <dgm:pt modelId="{DAA90C33-09FD-4DD5-9850-8AFE6AC5F5B5}" type="pres">
      <dgm:prSet presAssocID="{271890DB-722E-48B7-8BA8-B8CBE215D31A}" presName="parTrans" presStyleLbl="sibTrans2D1" presStyleIdx="4" presStyleCnt="7"/>
      <dgm:spPr/>
      <dgm:t>
        <a:bodyPr/>
        <a:lstStyle/>
        <a:p>
          <a:endParaRPr lang="en-NZ"/>
        </a:p>
      </dgm:t>
    </dgm:pt>
    <dgm:pt modelId="{3868E66B-AE38-4A31-8096-38D00176BDEC}" type="pres">
      <dgm:prSet presAssocID="{271890DB-722E-48B7-8BA8-B8CBE215D31A}" presName="connectorText" presStyleLbl="sibTrans2D1" presStyleIdx="4" presStyleCnt="7"/>
      <dgm:spPr/>
      <dgm:t>
        <a:bodyPr/>
        <a:lstStyle/>
        <a:p>
          <a:endParaRPr lang="en-NZ"/>
        </a:p>
      </dgm:t>
    </dgm:pt>
    <dgm:pt modelId="{C23FA668-55C7-4C54-AC0B-37E5F2439B3B}" type="pres">
      <dgm:prSet presAssocID="{AE6D5BE7-388C-4627-9D99-811F17BF3153}" presName="node" presStyleLbl="node1" presStyleIdx="4" presStyleCnt="7" custScaleX="107515" custScaleY="106325">
        <dgm:presLayoutVars>
          <dgm:bulletEnabled val="1"/>
        </dgm:presLayoutVars>
      </dgm:prSet>
      <dgm:spPr/>
      <dgm:t>
        <a:bodyPr/>
        <a:lstStyle/>
        <a:p>
          <a:endParaRPr lang="en-NZ"/>
        </a:p>
      </dgm:t>
    </dgm:pt>
    <dgm:pt modelId="{7EA91CE9-BF5B-44BA-8CBA-5FE012CA27DA}" type="pres">
      <dgm:prSet presAssocID="{EEDA9A95-7865-4D7F-B7BA-5999C6167796}" presName="parTrans" presStyleLbl="sibTrans2D1" presStyleIdx="5" presStyleCnt="7"/>
      <dgm:spPr/>
      <dgm:t>
        <a:bodyPr/>
        <a:lstStyle/>
        <a:p>
          <a:endParaRPr lang="en-NZ"/>
        </a:p>
      </dgm:t>
    </dgm:pt>
    <dgm:pt modelId="{38F3EB39-C210-432C-81CD-E6D5E9FB5B64}" type="pres">
      <dgm:prSet presAssocID="{EEDA9A95-7865-4D7F-B7BA-5999C6167796}" presName="connectorText" presStyleLbl="sibTrans2D1" presStyleIdx="5" presStyleCnt="7"/>
      <dgm:spPr/>
      <dgm:t>
        <a:bodyPr/>
        <a:lstStyle/>
        <a:p>
          <a:endParaRPr lang="en-NZ"/>
        </a:p>
      </dgm:t>
    </dgm:pt>
    <dgm:pt modelId="{EF32092A-C3F2-4290-AE71-6E1A5D275994}" type="pres">
      <dgm:prSet presAssocID="{2A27CB9B-4686-46FA-8D80-B5D73B53DD79}" presName="node" presStyleLbl="node1" presStyleIdx="5" presStyleCnt="7" custScaleX="107992" custScaleY="108868">
        <dgm:presLayoutVars>
          <dgm:bulletEnabled val="1"/>
        </dgm:presLayoutVars>
      </dgm:prSet>
      <dgm:spPr/>
      <dgm:t>
        <a:bodyPr/>
        <a:lstStyle/>
        <a:p>
          <a:endParaRPr lang="en-NZ"/>
        </a:p>
      </dgm:t>
    </dgm:pt>
    <dgm:pt modelId="{E363CA00-B5B5-45C4-9F05-E6DC8D0DD9E3}" type="pres">
      <dgm:prSet presAssocID="{A457938C-562C-4266-9E6F-4708FE43BEBF}" presName="parTrans" presStyleLbl="sibTrans2D1" presStyleIdx="6" presStyleCnt="7"/>
      <dgm:spPr/>
      <dgm:t>
        <a:bodyPr/>
        <a:lstStyle/>
        <a:p>
          <a:endParaRPr lang="en-NZ"/>
        </a:p>
      </dgm:t>
    </dgm:pt>
    <dgm:pt modelId="{EDB6CA7D-ACF5-4E2B-8801-3BCF201617A1}" type="pres">
      <dgm:prSet presAssocID="{A457938C-562C-4266-9E6F-4708FE43BEBF}" presName="connectorText" presStyleLbl="sibTrans2D1" presStyleIdx="6" presStyleCnt="7"/>
      <dgm:spPr/>
      <dgm:t>
        <a:bodyPr/>
        <a:lstStyle/>
        <a:p>
          <a:endParaRPr lang="en-NZ"/>
        </a:p>
      </dgm:t>
    </dgm:pt>
    <dgm:pt modelId="{F67E6D75-A1DE-4DE5-83FB-955FF31F234B}" type="pres">
      <dgm:prSet presAssocID="{6C12DC4F-ECB1-40CA-B185-EE95A5E5480A}" presName="node" presStyleLbl="node1" presStyleIdx="6" presStyleCnt="7" custScaleX="108781" custScaleY="110613">
        <dgm:presLayoutVars>
          <dgm:bulletEnabled val="1"/>
        </dgm:presLayoutVars>
      </dgm:prSet>
      <dgm:spPr/>
      <dgm:t>
        <a:bodyPr/>
        <a:lstStyle/>
        <a:p>
          <a:endParaRPr lang="en-NZ"/>
        </a:p>
      </dgm:t>
    </dgm:pt>
  </dgm:ptLst>
  <dgm:cxnLst>
    <dgm:cxn modelId="{DA2263C5-20B0-4CDC-B7CF-260AC9271FF6}" type="presOf" srcId="{CFC45C0F-3809-4644-84FA-EBB08B72B972}" destId="{9F4B0D4D-D605-400A-AB21-3401311584C3}" srcOrd="0" destOrd="0" presId="urn:microsoft.com/office/officeart/2005/8/layout/radial5"/>
    <dgm:cxn modelId="{04FCDA8D-5EDF-484D-83AC-65E9A55B1687}" type="presOf" srcId="{677CA284-99AA-4F8A-B4D6-A15FC82BA6F2}" destId="{6509C54B-2A7C-4E5B-8D8F-8F2BCAF5149D}" srcOrd="0" destOrd="0" presId="urn:microsoft.com/office/officeart/2005/8/layout/radial5"/>
    <dgm:cxn modelId="{B6278DFC-B048-48A8-909C-01C2527F4BD9}" type="presOf" srcId="{B84A11E2-25FF-4760-8A6E-CFAD8A83F089}" destId="{2DB26F86-21B8-4D06-A1C2-3C3BCFD0AF66}" srcOrd="0" destOrd="0" presId="urn:microsoft.com/office/officeart/2005/8/layout/radial5"/>
    <dgm:cxn modelId="{EB570CB3-D0DD-4C79-867C-90B8F4E4C565}" srcId="{E94B070E-914F-4727-83D3-72F33B2051D8}" destId="{AE6D5BE7-388C-4627-9D99-811F17BF3153}" srcOrd="4" destOrd="0" parTransId="{271890DB-722E-48B7-8BA8-B8CBE215D31A}" sibTransId="{637F79F5-A8EA-4417-9CB1-74E74688B2E9}"/>
    <dgm:cxn modelId="{E6613E84-7FD7-4EF7-92F3-1606FD6DF385}" srcId="{E94B070E-914F-4727-83D3-72F33B2051D8}" destId="{2A27CB9B-4686-46FA-8D80-B5D73B53DD79}" srcOrd="5" destOrd="0" parTransId="{EEDA9A95-7865-4D7F-B7BA-5999C6167796}" sibTransId="{530CBB6D-AF95-4094-A3C2-9327C11BFBF4}"/>
    <dgm:cxn modelId="{795CE68F-EF1B-409F-B421-18A9814E7CFE}" type="presOf" srcId="{2A27CB9B-4686-46FA-8D80-B5D73B53DD79}" destId="{EF32092A-C3F2-4290-AE71-6E1A5D275994}" srcOrd="0" destOrd="0" presId="urn:microsoft.com/office/officeart/2005/8/layout/radial5"/>
    <dgm:cxn modelId="{084C509D-30EE-48AD-8274-746E3B4C5006}" type="presOf" srcId="{860F350A-5A23-43BF-B51D-54ED2C788EE9}" destId="{C9F51B7C-7CAA-497B-8A41-C35DF57EAA17}" srcOrd="1" destOrd="0" presId="urn:microsoft.com/office/officeart/2005/8/layout/radial5"/>
    <dgm:cxn modelId="{59E0CFC5-C7B0-40D0-91AC-A59B4DF0CDEB}" type="presOf" srcId="{B6819B7D-40B7-46C9-B06F-905D7C46BB9B}" destId="{C7703F75-2DA7-4106-9BB1-794901010E9A}" srcOrd="0" destOrd="0" presId="urn:microsoft.com/office/officeart/2005/8/layout/radial5"/>
    <dgm:cxn modelId="{B873D906-ACA2-47C8-9F48-A8699BC2273C}" type="presOf" srcId="{A457938C-562C-4266-9E6F-4708FE43BEBF}" destId="{EDB6CA7D-ACF5-4E2B-8801-3BCF201617A1}" srcOrd="1" destOrd="0" presId="urn:microsoft.com/office/officeart/2005/8/layout/radial5"/>
    <dgm:cxn modelId="{477C1F34-3F76-48E9-B5DB-FF36E085F36F}" type="presOf" srcId="{271890DB-722E-48B7-8BA8-B8CBE215D31A}" destId="{3868E66B-AE38-4A31-8096-38D00176BDEC}" srcOrd="1" destOrd="0" presId="urn:microsoft.com/office/officeart/2005/8/layout/radial5"/>
    <dgm:cxn modelId="{9EC9455D-FCD1-4B21-ABB9-C07A2912B270}" type="presOf" srcId="{373D3E58-55FA-4821-96BB-068476DC57D1}" destId="{87DCFE32-D15A-4D42-B3BD-1AEB1022A8EE}" srcOrd="0" destOrd="0" presId="urn:microsoft.com/office/officeart/2005/8/layout/radial5"/>
    <dgm:cxn modelId="{B963DCDA-B367-4B03-B32D-4D1AA4BAD07C}" type="presOf" srcId="{6C12DC4F-ECB1-40CA-B185-EE95A5E5480A}" destId="{F67E6D75-A1DE-4DE5-83FB-955FF31F234B}" srcOrd="0" destOrd="0" presId="urn:microsoft.com/office/officeart/2005/8/layout/radial5"/>
    <dgm:cxn modelId="{9FF25BDA-1C89-4B02-8AA7-4F0490CA5597}" type="presOf" srcId="{271890DB-722E-48B7-8BA8-B8CBE215D31A}" destId="{DAA90C33-09FD-4DD5-9850-8AFE6AC5F5B5}" srcOrd="0" destOrd="0" presId="urn:microsoft.com/office/officeart/2005/8/layout/radial5"/>
    <dgm:cxn modelId="{F5FC251E-00C0-4842-B605-ADDD3226F0CE}" srcId="{E94B070E-914F-4727-83D3-72F33B2051D8}" destId="{1D284D69-EA9E-4E2B-89D7-EBCA55A68B58}" srcOrd="2" destOrd="0" parTransId="{68EA37EE-189E-4095-ACEA-C3EA67AFAF71}" sibTransId="{88C547BC-7CE9-48A3-9653-EFAE781637B4}"/>
    <dgm:cxn modelId="{0D4F6925-E6C5-494A-8FF6-721E35FF7129}" type="presOf" srcId="{E94B070E-914F-4727-83D3-72F33B2051D8}" destId="{D9F50B1A-390C-4C74-9B07-CD1BB3A15E7A}" srcOrd="0" destOrd="0" presId="urn:microsoft.com/office/officeart/2005/8/layout/radial5"/>
    <dgm:cxn modelId="{3133C89A-C679-4E7D-95A9-AC883A47050F}" srcId="{D567FE2F-F321-4766-B691-601C2CA688A7}" destId="{E94B070E-914F-4727-83D3-72F33B2051D8}" srcOrd="0" destOrd="0" parTransId="{9C124025-1334-477C-8AD8-B5D916EA82E7}" sibTransId="{5DBD3223-8B03-46BD-9CB6-D3200193C3A3}"/>
    <dgm:cxn modelId="{A8C5A519-E8CB-4089-BD05-0D5B054FA40F}" type="presOf" srcId="{EEDA9A95-7865-4D7F-B7BA-5999C6167796}" destId="{7EA91CE9-BF5B-44BA-8CBA-5FE012CA27DA}" srcOrd="0" destOrd="0" presId="urn:microsoft.com/office/officeart/2005/8/layout/radial5"/>
    <dgm:cxn modelId="{A5A40506-9FED-4D9E-A5BE-6AA4539F2B86}" type="presOf" srcId="{68EA37EE-189E-4095-ACEA-C3EA67AFAF71}" destId="{A5709A47-1588-466D-A1AC-71E80172443D}" srcOrd="1" destOrd="0" presId="urn:microsoft.com/office/officeart/2005/8/layout/radial5"/>
    <dgm:cxn modelId="{64D04BD2-588E-4078-9ADC-68F86719C600}" type="presOf" srcId="{A457938C-562C-4266-9E6F-4708FE43BEBF}" destId="{E363CA00-B5B5-45C4-9F05-E6DC8D0DD9E3}" srcOrd="0" destOrd="0" presId="urn:microsoft.com/office/officeart/2005/8/layout/radial5"/>
    <dgm:cxn modelId="{4E699AC7-FE7C-48A3-A56A-F6834E6B18FC}" srcId="{D567FE2F-F321-4766-B691-601C2CA688A7}" destId="{CE01F691-C776-4777-A1A5-C1989B7352A2}" srcOrd="1" destOrd="0" parTransId="{6E6CB8FE-B0A6-4CC3-8975-D3F791611B3B}" sibTransId="{D986D332-FCFA-4CDB-8EE2-F54BF888EB9E}"/>
    <dgm:cxn modelId="{3DD040C5-BD46-47BE-92F6-2AE3861CDC7D}" type="presOf" srcId="{860F350A-5A23-43BF-B51D-54ED2C788EE9}" destId="{E38E4DED-D5F1-4C0C-908D-262F13048123}" srcOrd="0" destOrd="0" presId="urn:microsoft.com/office/officeart/2005/8/layout/radial5"/>
    <dgm:cxn modelId="{1A3B4868-755A-4938-A464-E3BEC68A6A49}" srcId="{E94B070E-914F-4727-83D3-72F33B2051D8}" destId="{B84A11E2-25FF-4760-8A6E-CFAD8A83F089}" srcOrd="3" destOrd="0" parTransId="{373D3E58-55FA-4821-96BB-068476DC57D1}" sibTransId="{FBF06A73-1F97-46A8-A1A1-C7F337557736}"/>
    <dgm:cxn modelId="{A4A8C30A-09CB-4202-B8E7-4B8E8174734F}" type="presOf" srcId="{D567FE2F-F321-4766-B691-601C2CA688A7}" destId="{B45EE783-D88F-4825-A35A-B220AD76398E}" srcOrd="0" destOrd="0" presId="urn:microsoft.com/office/officeart/2005/8/layout/radial5"/>
    <dgm:cxn modelId="{D5836EB8-A4F0-41F1-AFCE-AF123C7E0C7D}" type="presOf" srcId="{373D3E58-55FA-4821-96BB-068476DC57D1}" destId="{FE573B23-DDA0-4ABB-BC24-16835C7692AD}" srcOrd="1" destOrd="0" presId="urn:microsoft.com/office/officeart/2005/8/layout/radial5"/>
    <dgm:cxn modelId="{288F0A4C-A892-48AF-A9F7-EF956B60B1F7}" type="presOf" srcId="{AE6D5BE7-388C-4627-9D99-811F17BF3153}" destId="{C23FA668-55C7-4C54-AC0B-37E5F2439B3B}" srcOrd="0" destOrd="0" presId="urn:microsoft.com/office/officeart/2005/8/layout/radial5"/>
    <dgm:cxn modelId="{5F811554-D050-4EC4-BB70-CFAAEAF27743}" type="presOf" srcId="{677CA284-99AA-4F8A-B4D6-A15FC82BA6F2}" destId="{D881075C-925C-42CC-A9FE-7BAB4C9FF125}" srcOrd="1" destOrd="0" presId="urn:microsoft.com/office/officeart/2005/8/layout/radial5"/>
    <dgm:cxn modelId="{B6F06E9A-AECB-4552-A876-D4252FB8AFCF}" type="presOf" srcId="{1D284D69-EA9E-4E2B-89D7-EBCA55A68B58}" destId="{CAB2AFD0-8374-4BD0-A017-42EE6ECB45D6}" srcOrd="0" destOrd="0" presId="urn:microsoft.com/office/officeart/2005/8/layout/radial5"/>
    <dgm:cxn modelId="{48E6E705-8686-4CD5-8C0F-53EF7964919D}" type="presOf" srcId="{EEDA9A95-7865-4D7F-B7BA-5999C6167796}" destId="{38F3EB39-C210-432C-81CD-E6D5E9FB5B64}" srcOrd="1" destOrd="0" presId="urn:microsoft.com/office/officeart/2005/8/layout/radial5"/>
    <dgm:cxn modelId="{AFD56A06-F351-4E00-8E8A-4266417376B2}" srcId="{E94B070E-914F-4727-83D3-72F33B2051D8}" destId="{B6819B7D-40B7-46C9-B06F-905D7C46BB9B}" srcOrd="0" destOrd="0" parTransId="{860F350A-5A23-43BF-B51D-54ED2C788EE9}" sibTransId="{FD6305D3-36CC-4B54-A5A8-54024CD0FD0B}"/>
    <dgm:cxn modelId="{3A5A2C6A-5C67-4386-9B62-677BE960EE94}" srcId="{E94B070E-914F-4727-83D3-72F33B2051D8}" destId="{CFC45C0F-3809-4644-84FA-EBB08B72B972}" srcOrd="1" destOrd="0" parTransId="{677CA284-99AA-4F8A-B4D6-A15FC82BA6F2}" sibTransId="{AC39B4E5-C5E6-4404-8B30-980FC43CF18F}"/>
    <dgm:cxn modelId="{A1325C44-F333-4C6C-9AFA-7A014BD68B74}" srcId="{E94B070E-914F-4727-83D3-72F33B2051D8}" destId="{6C12DC4F-ECB1-40CA-B185-EE95A5E5480A}" srcOrd="6" destOrd="0" parTransId="{A457938C-562C-4266-9E6F-4708FE43BEBF}" sibTransId="{53E3B5F2-832C-4193-A52F-8FF74F0D08B5}"/>
    <dgm:cxn modelId="{3E3B65EF-73FC-4B4C-968A-4B1905695588}" type="presOf" srcId="{68EA37EE-189E-4095-ACEA-C3EA67AFAF71}" destId="{17E6746D-1750-4F64-8589-DBA7E90247F6}" srcOrd="0" destOrd="0" presId="urn:microsoft.com/office/officeart/2005/8/layout/radial5"/>
    <dgm:cxn modelId="{FFC8613F-EB9F-4372-8989-9EF11672FBE0}" type="presParOf" srcId="{B45EE783-D88F-4825-A35A-B220AD76398E}" destId="{D9F50B1A-390C-4C74-9B07-CD1BB3A15E7A}" srcOrd="0" destOrd="0" presId="urn:microsoft.com/office/officeart/2005/8/layout/radial5"/>
    <dgm:cxn modelId="{1729136C-36B6-44DF-9FFD-5ECEC9553741}" type="presParOf" srcId="{B45EE783-D88F-4825-A35A-B220AD76398E}" destId="{E38E4DED-D5F1-4C0C-908D-262F13048123}" srcOrd="1" destOrd="0" presId="urn:microsoft.com/office/officeart/2005/8/layout/radial5"/>
    <dgm:cxn modelId="{CF7FC1D9-26C4-4441-9560-F572AF400C55}" type="presParOf" srcId="{E38E4DED-D5F1-4C0C-908D-262F13048123}" destId="{C9F51B7C-7CAA-497B-8A41-C35DF57EAA17}" srcOrd="0" destOrd="0" presId="urn:microsoft.com/office/officeart/2005/8/layout/radial5"/>
    <dgm:cxn modelId="{7FD74E5E-CD49-4E30-BC85-D1A642B28D13}" type="presParOf" srcId="{B45EE783-D88F-4825-A35A-B220AD76398E}" destId="{C7703F75-2DA7-4106-9BB1-794901010E9A}" srcOrd="2" destOrd="0" presId="urn:microsoft.com/office/officeart/2005/8/layout/radial5"/>
    <dgm:cxn modelId="{1455774E-A567-4E1B-9DBC-35DBCE9B15E0}" type="presParOf" srcId="{B45EE783-D88F-4825-A35A-B220AD76398E}" destId="{6509C54B-2A7C-4E5B-8D8F-8F2BCAF5149D}" srcOrd="3" destOrd="0" presId="urn:microsoft.com/office/officeart/2005/8/layout/radial5"/>
    <dgm:cxn modelId="{59F2772F-F0AF-447E-B343-1D9AA1DF19FE}" type="presParOf" srcId="{6509C54B-2A7C-4E5B-8D8F-8F2BCAF5149D}" destId="{D881075C-925C-42CC-A9FE-7BAB4C9FF125}" srcOrd="0" destOrd="0" presId="urn:microsoft.com/office/officeart/2005/8/layout/radial5"/>
    <dgm:cxn modelId="{FAE5CFA6-AB62-42AE-A808-0F3F84E2A128}" type="presParOf" srcId="{B45EE783-D88F-4825-A35A-B220AD76398E}" destId="{9F4B0D4D-D605-400A-AB21-3401311584C3}" srcOrd="4" destOrd="0" presId="urn:microsoft.com/office/officeart/2005/8/layout/radial5"/>
    <dgm:cxn modelId="{43927919-944A-4285-8D0E-5D0095775C73}" type="presParOf" srcId="{B45EE783-D88F-4825-A35A-B220AD76398E}" destId="{17E6746D-1750-4F64-8589-DBA7E90247F6}" srcOrd="5" destOrd="0" presId="urn:microsoft.com/office/officeart/2005/8/layout/radial5"/>
    <dgm:cxn modelId="{5192A5BF-E26A-48AF-9F20-5F181D4D49DE}" type="presParOf" srcId="{17E6746D-1750-4F64-8589-DBA7E90247F6}" destId="{A5709A47-1588-466D-A1AC-71E80172443D}" srcOrd="0" destOrd="0" presId="urn:microsoft.com/office/officeart/2005/8/layout/radial5"/>
    <dgm:cxn modelId="{5759BCA0-178E-466E-A6A1-3E7D598FAE10}" type="presParOf" srcId="{B45EE783-D88F-4825-A35A-B220AD76398E}" destId="{CAB2AFD0-8374-4BD0-A017-42EE6ECB45D6}" srcOrd="6" destOrd="0" presId="urn:microsoft.com/office/officeart/2005/8/layout/radial5"/>
    <dgm:cxn modelId="{7D57AEF2-2D30-4DBD-8C19-54652501CACC}" type="presParOf" srcId="{B45EE783-D88F-4825-A35A-B220AD76398E}" destId="{87DCFE32-D15A-4D42-B3BD-1AEB1022A8EE}" srcOrd="7" destOrd="0" presId="urn:microsoft.com/office/officeart/2005/8/layout/radial5"/>
    <dgm:cxn modelId="{DCD65D1B-2CED-477C-9C65-E818BE9C8DAF}" type="presParOf" srcId="{87DCFE32-D15A-4D42-B3BD-1AEB1022A8EE}" destId="{FE573B23-DDA0-4ABB-BC24-16835C7692AD}" srcOrd="0" destOrd="0" presId="urn:microsoft.com/office/officeart/2005/8/layout/radial5"/>
    <dgm:cxn modelId="{2579736D-3D58-4DD7-972F-116FA2648AC4}" type="presParOf" srcId="{B45EE783-D88F-4825-A35A-B220AD76398E}" destId="{2DB26F86-21B8-4D06-A1C2-3C3BCFD0AF66}" srcOrd="8" destOrd="0" presId="urn:microsoft.com/office/officeart/2005/8/layout/radial5"/>
    <dgm:cxn modelId="{B512972F-0589-44ED-8A5C-80A3271C88B1}" type="presParOf" srcId="{B45EE783-D88F-4825-A35A-B220AD76398E}" destId="{DAA90C33-09FD-4DD5-9850-8AFE6AC5F5B5}" srcOrd="9" destOrd="0" presId="urn:microsoft.com/office/officeart/2005/8/layout/radial5"/>
    <dgm:cxn modelId="{65B41FBE-CB84-4EA3-A444-E8399B4CA149}" type="presParOf" srcId="{DAA90C33-09FD-4DD5-9850-8AFE6AC5F5B5}" destId="{3868E66B-AE38-4A31-8096-38D00176BDEC}" srcOrd="0" destOrd="0" presId="urn:microsoft.com/office/officeart/2005/8/layout/radial5"/>
    <dgm:cxn modelId="{6BFA8D4A-CF55-4990-B977-F3EBB07BA96E}" type="presParOf" srcId="{B45EE783-D88F-4825-A35A-B220AD76398E}" destId="{C23FA668-55C7-4C54-AC0B-37E5F2439B3B}" srcOrd="10" destOrd="0" presId="urn:microsoft.com/office/officeart/2005/8/layout/radial5"/>
    <dgm:cxn modelId="{F3AFEF67-C5C2-4292-8979-96F38B5B0B9E}" type="presParOf" srcId="{B45EE783-D88F-4825-A35A-B220AD76398E}" destId="{7EA91CE9-BF5B-44BA-8CBA-5FE012CA27DA}" srcOrd="11" destOrd="0" presId="urn:microsoft.com/office/officeart/2005/8/layout/radial5"/>
    <dgm:cxn modelId="{19E71F48-D990-437D-BF5D-83DA56191A34}" type="presParOf" srcId="{7EA91CE9-BF5B-44BA-8CBA-5FE012CA27DA}" destId="{38F3EB39-C210-432C-81CD-E6D5E9FB5B64}" srcOrd="0" destOrd="0" presId="urn:microsoft.com/office/officeart/2005/8/layout/radial5"/>
    <dgm:cxn modelId="{E0EE522F-280A-47B5-BE48-CF6EE449432D}" type="presParOf" srcId="{B45EE783-D88F-4825-A35A-B220AD76398E}" destId="{EF32092A-C3F2-4290-AE71-6E1A5D275994}" srcOrd="12" destOrd="0" presId="urn:microsoft.com/office/officeart/2005/8/layout/radial5"/>
    <dgm:cxn modelId="{FE7D0DBC-AE9B-45E4-A6EC-6D9D5303FF5E}" type="presParOf" srcId="{B45EE783-D88F-4825-A35A-B220AD76398E}" destId="{E363CA00-B5B5-45C4-9F05-E6DC8D0DD9E3}" srcOrd="13" destOrd="0" presId="urn:microsoft.com/office/officeart/2005/8/layout/radial5"/>
    <dgm:cxn modelId="{90732D0C-949F-49DE-BCED-F1F59DD409FA}" type="presParOf" srcId="{E363CA00-B5B5-45C4-9F05-E6DC8D0DD9E3}" destId="{EDB6CA7D-ACF5-4E2B-8801-3BCF201617A1}" srcOrd="0" destOrd="0" presId="urn:microsoft.com/office/officeart/2005/8/layout/radial5"/>
    <dgm:cxn modelId="{FFFD1B97-D6C9-40A1-843A-FB020861890F}" type="presParOf" srcId="{B45EE783-D88F-4825-A35A-B220AD76398E}" destId="{F67E6D75-A1DE-4DE5-83FB-955FF31F234B}" srcOrd="14"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6F19F4-DB41-42A2-B292-F451AE6C253F}" type="doc">
      <dgm:prSet loTypeId="urn:microsoft.com/office/officeart/2005/8/layout/hierarchy2" loCatId="hierarchy" qsTypeId="urn:microsoft.com/office/officeart/2005/8/quickstyle/simple1" qsCatId="simple" csTypeId="urn:microsoft.com/office/officeart/2005/8/colors/accent3_1" csCatId="accent3" phldr="1"/>
      <dgm:spPr/>
      <dgm:t>
        <a:bodyPr/>
        <a:lstStyle/>
        <a:p>
          <a:endParaRPr lang="en-NZ"/>
        </a:p>
      </dgm:t>
    </dgm:pt>
    <dgm:pt modelId="{840981C3-58A9-4926-855B-D8468E6623C8}">
      <dgm:prSet phldrT="[Text]"/>
      <dgm:spPr>
        <a:solidFill>
          <a:srgbClr val="00B0F0"/>
        </a:solidFill>
      </dgm:spPr>
      <dgm:t>
        <a:bodyPr/>
        <a:lstStyle/>
        <a:p>
          <a:r>
            <a:rPr lang="en-NZ" dirty="0" smtClean="0"/>
            <a:t>Investigate</a:t>
          </a:r>
          <a:endParaRPr lang="en-NZ" dirty="0"/>
        </a:p>
      </dgm:t>
    </dgm:pt>
    <dgm:pt modelId="{95FA99C5-622A-4286-90DE-40EF2BC288E5}" type="parTrans" cxnId="{2D66F26C-9840-4C85-A6D9-976863C913C8}">
      <dgm:prSet/>
      <dgm:spPr/>
      <dgm:t>
        <a:bodyPr/>
        <a:lstStyle/>
        <a:p>
          <a:endParaRPr lang="en-NZ"/>
        </a:p>
      </dgm:t>
    </dgm:pt>
    <dgm:pt modelId="{B1A8E7DC-7A55-480A-8777-9C99B4C394E4}" type="sibTrans" cxnId="{2D66F26C-9840-4C85-A6D9-976863C913C8}">
      <dgm:prSet/>
      <dgm:spPr/>
      <dgm:t>
        <a:bodyPr/>
        <a:lstStyle/>
        <a:p>
          <a:endParaRPr lang="en-NZ"/>
        </a:p>
      </dgm:t>
    </dgm:pt>
    <dgm:pt modelId="{2EDBF251-9A3F-41F6-B01C-4F19359330F3}">
      <dgm:prSet phldrT="[Text]"/>
      <dgm:spPr>
        <a:solidFill>
          <a:srgbClr val="FF0000"/>
        </a:solidFill>
        <a:ln>
          <a:solidFill>
            <a:srgbClr val="C00000"/>
          </a:solidFill>
        </a:ln>
      </dgm:spPr>
      <dgm:t>
        <a:bodyPr/>
        <a:lstStyle/>
        <a:p>
          <a:r>
            <a:rPr lang="en-NZ" dirty="0" smtClean="0"/>
            <a:t>Breach of Code</a:t>
          </a:r>
          <a:endParaRPr lang="en-NZ" dirty="0"/>
        </a:p>
      </dgm:t>
    </dgm:pt>
    <dgm:pt modelId="{A4BBAA80-0C30-4A39-9069-2E84CC1A29E4}" type="parTrans" cxnId="{447401F9-C663-4256-BE4C-2DD7C62AD02E}">
      <dgm:prSet/>
      <dgm:spPr/>
      <dgm:t>
        <a:bodyPr/>
        <a:lstStyle/>
        <a:p>
          <a:endParaRPr lang="en-NZ"/>
        </a:p>
      </dgm:t>
    </dgm:pt>
    <dgm:pt modelId="{83118BB5-37AC-4308-A959-D29191A02BE8}" type="sibTrans" cxnId="{447401F9-C663-4256-BE4C-2DD7C62AD02E}">
      <dgm:prSet/>
      <dgm:spPr/>
      <dgm:t>
        <a:bodyPr/>
        <a:lstStyle/>
        <a:p>
          <a:endParaRPr lang="en-NZ"/>
        </a:p>
      </dgm:t>
    </dgm:pt>
    <dgm:pt modelId="{C22282D7-920D-41FC-BAF2-25CB53D935C4}">
      <dgm:prSet phldrT="[Text]"/>
      <dgm:spPr>
        <a:solidFill>
          <a:schemeClr val="accent5">
            <a:lumMod val="40000"/>
            <a:lumOff val="60000"/>
          </a:schemeClr>
        </a:solidFill>
      </dgm:spPr>
      <dgm:t>
        <a:bodyPr/>
        <a:lstStyle/>
        <a:p>
          <a:r>
            <a:rPr lang="en-NZ" dirty="0" smtClean="0"/>
            <a:t>Recommendations</a:t>
          </a:r>
          <a:endParaRPr lang="en-NZ" dirty="0"/>
        </a:p>
      </dgm:t>
    </dgm:pt>
    <dgm:pt modelId="{C38D6488-C1D4-4111-A2F4-F00501B14447}" type="parTrans" cxnId="{DB5D3B74-6372-4D1F-A85E-5E87ADF4B21A}">
      <dgm:prSet/>
      <dgm:spPr/>
      <dgm:t>
        <a:bodyPr/>
        <a:lstStyle/>
        <a:p>
          <a:endParaRPr lang="en-NZ"/>
        </a:p>
      </dgm:t>
    </dgm:pt>
    <dgm:pt modelId="{EF65D56A-492F-40BB-B78A-CBA10C73FE2A}" type="sibTrans" cxnId="{DB5D3B74-6372-4D1F-A85E-5E87ADF4B21A}">
      <dgm:prSet/>
      <dgm:spPr/>
      <dgm:t>
        <a:bodyPr/>
        <a:lstStyle/>
        <a:p>
          <a:endParaRPr lang="en-NZ"/>
        </a:p>
      </dgm:t>
    </dgm:pt>
    <dgm:pt modelId="{7B71B761-D883-4146-9272-3FF1C2E00337}">
      <dgm:prSet phldrT="[Text]"/>
      <dgm:spPr>
        <a:solidFill>
          <a:schemeClr val="accent4">
            <a:lumMod val="60000"/>
            <a:lumOff val="40000"/>
          </a:schemeClr>
        </a:solidFill>
      </dgm:spPr>
      <dgm:t>
        <a:bodyPr/>
        <a:lstStyle/>
        <a:p>
          <a:r>
            <a:rPr lang="en-NZ" dirty="0" smtClean="0"/>
            <a:t>Refer to Director of Proceedings</a:t>
          </a:r>
          <a:endParaRPr lang="en-NZ" dirty="0"/>
        </a:p>
      </dgm:t>
    </dgm:pt>
    <dgm:pt modelId="{EBE005C7-BBF5-4997-86F3-BCCE6E654103}" type="parTrans" cxnId="{9058726F-5398-4912-B349-F85FE64471C7}">
      <dgm:prSet/>
      <dgm:spPr/>
      <dgm:t>
        <a:bodyPr/>
        <a:lstStyle/>
        <a:p>
          <a:endParaRPr lang="en-NZ"/>
        </a:p>
      </dgm:t>
    </dgm:pt>
    <dgm:pt modelId="{2FB45977-D7A3-41C3-BC3D-81111A4A3F02}" type="sibTrans" cxnId="{9058726F-5398-4912-B349-F85FE64471C7}">
      <dgm:prSet/>
      <dgm:spPr/>
      <dgm:t>
        <a:bodyPr/>
        <a:lstStyle/>
        <a:p>
          <a:endParaRPr lang="en-NZ"/>
        </a:p>
      </dgm:t>
    </dgm:pt>
    <dgm:pt modelId="{5D1CC904-AD7C-4220-BCDD-363384A526D6}">
      <dgm:prSet phldrT="[Text]"/>
      <dgm:spPr>
        <a:solidFill>
          <a:schemeClr val="tx2">
            <a:lumMod val="40000"/>
            <a:lumOff val="60000"/>
          </a:schemeClr>
        </a:solidFill>
      </dgm:spPr>
      <dgm:t>
        <a:bodyPr/>
        <a:lstStyle/>
        <a:p>
          <a:r>
            <a:rPr lang="en-NZ" dirty="0" smtClean="0"/>
            <a:t>Adverse comment</a:t>
          </a:r>
          <a:endParaRPr lang="en-NZ" dirty="0"/>
        </a:p>
      </dgm:t>
    </dgm:pt>
    <dgm:pt modelId="{EFADC9A2-6CE3-4109-9286-05E19D2F6B13}" type="parTrans" cxnId="{14CD359B-736F-47C2-9DA6-D2FDF9FC32AB}">
      <dgm:prSet/>
      <dgm:spPr/>
      <dgm:t>
        <a:bodyPr/>
        <a:lstStyle/>
        <a:p>
          <a:endParaRPr lang="en-NZ"/>
        </a:p>
      </dgm:t>
    </dgm:pt>
    <dgm:pt modelId="{2B098BA3-CE60-488C-85F5-3363E49CB2C7}" type="sibTrans" cxnId="{14CD359B-736F-47C2-9DA6-D2FDF9FC32AB}">
      <dgm:prSet/>
      <dgm:spPr/>
      <dgm:t>
        <a:bodyPr/>
        <a:lstStyle/>
        <a:p>
          <a:endParaRPr lang="en-NZ"/>
        </a:p>
      </dgm:t>
    </dgm:pt>
    <dgm:pt modelId="{51677043-9D26-45B2-8E05-0F5B5489CA9B}">
      <dgm:prSet/>
      <dgm:spPr>
        <a:solidFill>
          <a:schemeClr val="accent1">
            <a:lumMod val="60000"/>
            <a:lumOff val="40000"/>
          </a:schemeClr>
        </a:solidFill>
      </dgm:spPr>
      <dgm:t>
        <a:bodyPr/>
        <a:lstStyle/>
        <a:p>
          <a:r>
            <a:rPr lang="en-NZ" dirty="0" smtClean="0"/>
            <a:t>No breach</a:t>
          </a:r>
          <a:endParaRPr lang="en-NZ" dirty="0"/>
        </a:p>
      </dgm:t>
    </dgm:pt>
    <dgm:pt modelId="{862107AD-467F-4D63-B676-54D2CFD9E13D}" type="parTrans" cxnId="{DD04F6D4-64DF-4035-9B2E-D28168502C9E}">
      <dgm:prSet/>
      <dgm:spPr/>
      <dgm:t>
        <a:bodyPr/>
        <a:lstStyle/>
        <a:p>
          <a:endParaRPr lang="en-NZ"/>
        </a:p>
      </dgm:t>
    </dgm:pt>
    <dgm:pt modelId="{77F77EF8-CAC0-4DD1-B772-87D2DD2C59C4}" type="sibTrans" cxnId="{DD04F6D4-64DF-4035-9B2E-D28168502C9E}">
      <dgm:prSet/>
      <dgm:spPr/>
      <dgm:t>
        <a:bodyPr/>
        <a:lstStyle/>
        <a:p>
          <a:endParaRPr lang="en-NZ"/>
        </a:p>
      </dgm:t>
    </dgm:pt>
    <dgm:pt modelId="{669B8A8D-99D4-46D7-806A-EA7E02D318EE}" type="pres">
      <dgm:prSet presAssocID="{056F19F4-DB41-42A2-B292-F451AE6C253F}" presName="diagram" presStyleCnt="0">
        <dgm:presLayoutVars>
          <dgm:chPref val="1"/>
          <dgm:dir/>
          <dgm:animOne val="branch"/>
          <dgm:animLvl val="lvl"/>
          <dgm:resizeHandles val="exact"/>
        </dgm:presLayoutVars>
      </dgm:prSet>
      <dgm:spPr/>
      <dgm:t>
        <a:bodyPr/>
        <a:lstStyle/>
        <a:p>
          <a:endParaRPr lang="en-NZ"/>
        </a:p>
      </dgm:t>
    </dgm:pt>
    <dgm:pt modelId="{FDDC981F-853A-44BE-BEED-8ED521F193DA}" type="pres">
      <dgm:prSet presAssocID="{840981C3-58A9-4926-855B-D8468E6623C8}" presName="root1" presStyleCnt="0"/>
      <dgm:spPr/>
    </dgm:pt>
    <dgm:pt modelId="{AEDC4567-22FD-4FCD-A7EE-C1A69C529697}" type="pres">
      <dgm:prSet presAssocID="{840981C3-58A9-4926-855B-D8468E6623C8}" presName="LevelOneTextNode" presStyleLbl="node0" presStyleIdx="0" presStyleCnt="1">
        <dgm:presLayoutVars>
          <dgm:chPref val="3"/>
        </dgm:presLayoutVars>
      </dgm:prSet>
      <dgm:spPr/>
      <dgm:t>
        <a:bodyPr/>
        <a:lstStyle/>
        <a:p>
          <a:endParaRPr lang="en-NZ"/>
        </a:p>
      </dgm:t>
    </dgm:pt>
    <dgm:pt modelId="{5CF22FA3-AB13-4AAD-9B5B-F6828E36452E}" type="pres">
      <dgm:prSet presAssocID="{840981C3-58A9-4926-855B-D8468E6623C8}" presName="level2hierChild" presStyleCnt="0"/>
      <dgm:spPr/>
    </dgm:pt>
    <dgm:pt modelId="{2C3A5820-A855-4247-9BB0-246C2B52D157}" type="pres">
      <dgm:prSet presAssocID="{A4BBAA80-0C30-4A39-9069-2E84CC1A29E4}" presName="conn2-1" presStyleLbl="parChTrans1D2" presStyleIdx="0" presStyleCnt="3"/>
      <dgm:spPr/>
      <dgm:t>
        <a:bodyPr/>
        <a:lstStyle/>
        <a:p>
          <a:endParaRPr lang="en-NZ"/>
        </a:p>
      </dgm:t>
    </dgm:pt>
    <dgm:pt modelId="{AC1FE6C5-1256-4BF8-98BE-99042D4DFFFA}" type="pres">
      <dgm:prSet presAssocID="{A4BBAA80-0C30-4A39-9069-2E84CC1A29E4}" presName="connTx" presStyleLbl="parChTrans1D2" presStyleIdx="0" presStyleCnt="3"/>
      <dgm:spPr/>
      <dgm:t>
        <a:bodyPr/>
        <a:lstStyle/>
        <a:p>
          <a:endParaRPr lang="en-NZ"/>
        </a:p>
      </dgm:t>
    </dgm:pt>
    <dgm:pt modelId="{89A9C268-CCC5-4D13-ACD9-CBE5D13122CB}" type="pres">
      <dgm:prSet presAssocID="{2EDBF251-9A3F-41F6-B01C-4F19359330F3}" presName="root2" presStyleCnt="0"/>
      <dgm:spPr/>
    </dgm:pt>
    <dgm:pt modelId="{16064708-4431-4DE0-A462-98A113A5FE73}" type="pres">
      <dgm:prSet presAssocID="{2EDBF251-9A3F-41F6-B01C-4F19359330F3}" presName="LevelTwoTextNode" presStyleLbl="node2" presStyleIdx="0" presStyleCnt="3">
        <dgm:presLayoutVars>
          <dgm:chPref val="3"/>
        </dgm:presLayoutVars>
      </dgm:prSet>
      <dgm:spPr/>
      <dgm:t>
        <a:bodyPr/>
        <a:lstStyle/>
        <a:p>
          <a:endParaRPr lang="en-NZ"/>
        </a:p>
      </dgm:t>
    </dgm:pt>
    <dgm:pt modelId="{89A80FE8-A36B-43C2-A938-B1F1DFA05F50}" type="pres">
      <dgm:prSet presAssocID="{2EDBF251-9A3F-41F6-B01C-4F19359330F3}" presName="level3hierChild" presStyleCnt="0"/>
      <dgm:spPr/>
    </dgm:pt>
    <dgm:pt modelId="{DCC79356-7478-4787-8D98-03215BF19A1F}" type="pres">
      <dgm:prSet presAssocID="{C38D6488-C1D4-4111-A2F4-F00501B14447}" presName="conn2-1" presStyleLbl="parChTrans1D3" presStyleIdx="0" presStyleCnt="2"/>
      <dgm:spPr/>
      <dgm:t>
        <a:bodyPr/>
        <a:lstStyle/>
        <a:p>
          <a:endParaRPr lang="en-NZ"/>
        </a:p>
      </dgm:t>
    </dgm:pt>
    <dgm:pt modelId="{0AEAA893-15DE-4E9C-A66A-15F7F73D5B50}" type="pres">
      <dgm:prSet presAssocID="{C38D6488-C1D4-4111-A2F4-F00501B14447}" presName="connTx" presStyleLbl="parChTrans1D3" presStyleIdx="0" presStyleCnt="2"/>
      <dgm:spPr/>
      <dgm:t>
        <a:bodyPr/>
        <a:lstStyle/>
        <a:p>
          <a:endParaRPr lang="en-NZ"/>
        </a:p>
      </dgm:t>
    </dgm:pt>
    <dgm:pt modelId="{99818C6B-271A-40A7-9C2E-EA704E24D818}" type="pres">
      <dgm:prSet presAssocID="{C22282D7-920D-41FC-BAF2-25CB53D935C4}" presName="root2" presStyleCnt="0"/>
      <dgm:spPr/>
    </dgm:pt>
    <dgm:pt modelId="{CFA77E7C-3F53-4612-B6A6-763A4DB828DF}" type="pres">
      <dgm:prSet presAssocID="{C22282D7-920D-41FC-BAF2-25CB53D935C4}" presName="LevelTwoTextNode" presStyleLbl="node3" presStyleIdx="0" presStyleCnt="2">
        <dgm:presLayoutVars>
          <dgm:chPref val="3"/>
        </dgm:presLayoutVars>
      </dgm:prSet>
      <dgm:spPr/>
      <dgm:t>
        <a:bodyPr/>
        <a:lstStyle/>
        <a:p>
          <a:endParaRPr lang="en-NZ"/>
        </a:p>
      </dgm:t>
    </dgm:pt>
    <dgm:pt modelId="{2BF30D8A-A4B4-49CE-B79D-E8E55AE681D4}" type="pres">
      <dgm:prSet presAssocID="{C22282D7-920D-41FC-BAF2-25CB53D935C4}" presName="level3hierChild" presStyleCnt="0"/>
      <dgm:spPr/>
    </dgm:pt>
    <dgm:pt modelId="{4A16AA98-E6E3-47A0-8C75-976D4D9A956C}" type="pres">
      <dgm:prSet presAssocID="{EBE005C7-BBF5-4997-86F3-BCCE6E654103}" presName="conn2-1" presStyleLbl="parChTrans1D3" presStyleIdx="1" presStyleCnt="2"/>
      <dgm:spPr/>
      <dgm:t>
        <a:bodyPr/>
        <a:lstStyle/>
        <a:p>
          <a:endParaRPr lang="en-NZ"/>
        </a:p>
      </dgm:t>
    </dgm:pt>
    <dgm:pt modelId="{6A16674D-6C58-40BB-8E79-0D009E0574BC}" type="pres">
      <dgm:prSet presAssocID="{EBE005C7-BBF5-4997-86F3-BCCE6E654103}" presName="connTx" presStyleLbl="parChTrans1D3" presStyleIdx="1" presStyleCnt="2"/>
      <dgm:spPr/>
      <dgm:t>
        <a:bodyPr/>
        <a:lstStyle/>
        <a:p>
          <a:endParaRPr lang="en-NZ"/>
        </a:p>
      </dgm:t>
    </dgm:pt>
    <dgm:pt modelId="{5282FD80-FA7D-4577-B4EB-D9555C76866D}" type="pres">
      <dgm:prSet presAssocID="{7B71B761-D883-4146-9272-3FF1C2E00337}" presName="root2" presStyleCnt="0"/>
      <dgm:spPr/>
    </dgm:pt>
    <dgm:pt modelId="{60FC218F-5C29-4546-B2D9-53ABE69E736E}" type="pres">
      <dgm:prSet presAssocID="{7B71B761-D883-4146-9272-3FF1C2E00337}" presName="LevelTwoTextNode" presStyleLbl="node3" presStyleIdx="1" presStyleCnt="2">
        <dgm:presLayoutVars>
          <dgm:chPref val="3"/>
        </dgm:presLayoutVars>
      </dgm:prSet>
      <dgm:spPr/>
      <dgm:t>
        <a:bodyPr/>
        <a:lstStyle/>
        <a:p>
          <a:endParaRPr lang="en-NZ"/>
        </a:p>
      </dgm:t>
    </dgm:pt>
    <dgm:pt modelId="{F814B8CC-FC8D-4DC8-8399-4A6D6218F8F4}" type="pres">
      <dgm:prSet presAssocID="{7B71B761-D883-4146-9272-3FF1C2E00337}" presName="level3hierChild" presStyleCnt="0"/>
      <dgm:spPr/>
    </dgm:pt>
    <dgm:pt modelId="{7E0979B1-CD4F-48AF-A843-7F4A95CE4466}" type="pres">
      <dgm:prSet presAssocID="{EFADC9A2-6CE3-4109-9286-05E19D2F6B13}" presName="conn2-1" presStyleLbl="parChTrans1D2" presStyleIdx="1" presStyleCnt="3"/>
      <dgm:spPr/>
      <dgm:t>
        <a:bodyPr/>
        <a:lstStyle/>
        <a:p>
          <a:endParaRPr lang="en-NZ"/>
        </a:p>
      </dgm:t>
    </dgm:pt>
    <dgm:pt modelId="{631A7939-681A-4A01-AF8A-35CE964917B2}" type="pres">
      <dgm:prSet presAssocID="{EFADC9A2-6CE3-4109-9286-05E19D2F6B13}" presName="connTx" presStyleLbl="parChTrans1D2" presStyleIdx="1" presStyleCnt="3"/>
      <dgm:spPr/>
      <dgm:t>
        <a:bodyPr/>
        <a:lstStyle/>
        <a:p>
          <a:endParaRPr lang="en-NZ"/>
        </a:p>
      </dgm:t>
    </dgm:pt>
    <dgm:pt modelId="{07C0F7CA-5584-4567-A548-29E69A3467F6}" type="pres">
      <dgm:prSet presAssocID="{5D1CC904-AD7C-4220-BCDD-363384A526D6}" presName="root2" presStyleCnt="0"/>
      <dgm:spPr/>
    </dgm:pt>
    <dgm:pt modelId="{2AD4283D-9664-4D05-B73D-A638549A5937}" type="pres">
      <dgm:prSet presAssocID="{5D1CC904-AD7C-4220-BCDD-363384A526D6}" presName="LevelTwoTextNode" presStyleLbl="node2" presStyleIdx="1" presStyleCnt="3">
        <dgm:presLayoutVars>
          <dgm:chPref val="3"/>
        </dgm:presLayoutVars>
      </dgm:prSet>
      <dgm:spPr/>
      <dgm:t>
        <a:bodyPr/>
        <a:lstStyle/>
        <a:p>
          <a:endParaRPr lang="en-NZ"/>
        </a:p>
      </dgm:t>
    </dgm:pt>
    <dgm:pt modelId="{94A48B63-17AF-4327-A40B-DE4EFF425949}" type="pres">
      <dgm:prSet presAssocID="{5D1CC904-AD7C-4220-BCDD-363384A526D6}" presName="level3hierChild" presStyleCnt="0"/>
      <dgm:spPr/>
    </dgm:pt>
    <dgm:pt modelId="{DD0AA583-C9AE-4CE8-8DFA-06D403FEBD3B}" type="pres">
      <dgm:prSet presAssocID="{862107AD-467F-4D63-B676-54D2CFD9E13D}" presName="conn2-1" presStyleLbl="parChTrans1D2" presStyleIdx="2" presStyleCnt="3"/>
      <dgm:spPr/>
      <dgm:t>
        <a:bodyPr/>
        <a:lstStyle/>
        <a:p>
          <a:endParaRPr lang="en-NZ"/>
        </a:p>
      </dgm:t>
    </dgm:pt>
    <dgm:pt modelId="{7EC5A95C-729A-445A-ABED-D202968B9ADD}" type="pres">
      <dgm:prSet presAssocID="{862107AD-467F-4D63-B676-54D2CFD9E13D}" presName="connTx" presStyleLbl="parChTrans1D2" presStyleIdx="2" presStyleCnt="3"/>
      <dgm:spPr/>
      <dgm:t>
        <a:bodyPr/>
        <a:lstStyle/>
        <a:p>
          <a:endParaRPr lang="en-NZ"/>
        </a:p>
      </dgm:t>
    </dgm:pt>
    <dgm:pt modelId="{60DA1E5C-FF57-4E1D-9A6D-35ADBF2A20BE}" type="pres">
      <dgm:prSet presAssocID="{51677043-9D26-45B2-8E05-0F5B5489CA9B}" presName="root2" presStyleCnt="0"/>
      <dgm:spPr/>
    </dgm:pt>
    <dgm:pt modelId="{D0570FDB-E972-4659-933D-ACC3D6F9D0AC}" type="pres">
      <dgm:prSet presAssocID="{51677043-9D26-45B2-8E05-0F5B5489CA9B}" presName="LevelTwoTextNode" presStyleLbl="node2" presStyleIdx="2" presStyleCnt="3">
        <dgm:presLayoutVars>
          <dgm:chPref val="3"/>
        </dgm:presLayoutVars>
      </dgm:prSet>
      <dgm:spPr/>
      <dgm:t>
        <a:bodyPr/>
        <a:lstStyle/>
        <a:p>
          <a:endParaRPr lang="en-NZ"/>
        </a:p>
      </dgm:t>
    </dgm:pt>
    <dgm:pt modelId="{885A4178-7B48-4B5C-AA0F-752B6D526253}" type="pres">
      <dgm:prSet presAssocID="{51677043-9D26-45B2-8E05-0F5B5489CA9B}" presName="level3hierChild" presStyleCnt="0"/>
      <dgm:spPr/>
    </dgm:pt>
  </dgm:ptLst>
  <dgm:cxnLst>
    <dgm:cxn modelId="{1550D8FE-7D71-4C45-B251-C9CEDF153499}" type="presOf" srcId="{C38D6488-C1D4-4111-A2F4-F00501B14447}" destId="{0AEAA893-15DE-4E9C-A66A-15F7F73D5B50}" srcOrd="1" destOrd="0" presId="urn:microsoft.com/office/officeart/2005/8/layout/hierarchy2"/>
    <dgm:cxn modelId="{2A6F9FF0-E3B2-4527-8255-DA446B64D466}" type="presOf" srcId="{862107AD-467F-4D63-B676-54D2CFD9E13D}" destId="{DD0AA583-C9AE-4CE8-8DFA-06D403FEBD3B}" srcOrd="0" destOrd="0" presId="urn:microsoft.com/office/officeart/2005/8/layout/hierarchy2"/>
    <dgm:cxn modelId="{5AE93B0D-E94E-49C1-BC2D-D653E8D8A9F4}" type="presOf" srcId="{EFADC9A2-6CE3-4109-9286-05E19D2F6B13}" destId="{7E0979B1-CD4F-48AF-A843-7F4A95CE4466}" srcOrd="0" destOrd="0" presId="urn:microsoft.com/office/officeart/2005/8/layout/hierarchy2"/>
    <dgm:cxn modelId="{649189BC-6697-4FF0-8D15-56F9B1974E43}" type="presOf" srcId="{7B71B761-D883-4146-9272-3FF1C2E00337}" destId="{60FC218F-5C29-4546-B2D9-53ABE69E736E}" srcOrd="0" destOrd="0" presId="urn:microsoft.com/office/officeart/2005/8/layout/hierarchy2"/>
    <dgm:cxn modelId="{6715A0A2-2762-4292-978B-6F04A86CF5A9}" type="presOf" srcId="{5D1CC904-AD7C-4220-BCDD-363384A526D6}" destId="{2AD4283D-9664-4D05-B73D-A638549A5937}" srcOrd="0" destOrd="0" presId="urn:microsoft.com/office/officeart/2005/8/layout/hierarchy2"/>
    <dgm:cxn modelId="{6208E239-53C2-40B5-8E5C-5507117A1704}" type="presOf" srcId="{840981C3-58A9-4926-855B-D8468E6623C8}" destId="{AEDC4567-22FD-4FCD-A7EE-C1A69C529697}" srcOrd="0" destOrd="0" presId="urn:microsoft.com/office/officeart/2005/8/layout/hierarchy2"/>
    <dgm:cxn modelId="{447401F9-C663-4256-BE4C-2DD7C62AD02E}" srcId="{840981C3-58A9-4926-855B-D8468E6623C8}" destId="{2EDBF251-9A3F-41F6-B01C-4F19359330F3}" srcOrd="0" destOrd="0" parTransId="{A4BBAA80-0C30-4A39-9069-2E84CC1A29E4}" sibTransId="{83118BB5-37AC-4308-A959-D29191A02BE8}"/>
    <dgm:cxn modelId="{9058726F-5398-4912-B349-F85FE64471C7}" srcId="{2EDBF251-9A3F-41F6-B01C-4F19359330F3}" destId="{7B71B761-D883-4146-9272-3FF1C2E00337}" srcOrd="1" destOrd="0" parTransId="{EBE005C7-BBF5-4997-86F3-BCCE6E654103}" sibTransId="{2FB45977-D7A3-41C3-BC3D-81111A4A3F02}"/>
    <dgm:cxn modelId="{2148C143-1DEE-4AC4-BB44-0377DF4B25DF}" type="presOf" srcId="{C38D6488-C1D4-4111-A2F4-F00501B14447}" destId="{DCC79356-7478-4787-8D98-03215BF19A1F}" srcOrd="0" destOrd="0" presId="urn:microsoft.com/office/officeart/2005/8/layout/hierarchy2"/>
    <dgm:cxn modelId="{03C3F4AF-FB4C-46C1-BE83-F8DD9355F49A}" type="presOf" srcId="{C22282D7-920D-41FC-BAF2-25CB53D935C4}" destId="{CFA77E7C-3F53-4612-B6A6-763A4DB828DF}" srcOrd="0" destOrd="0" presId="urn:microsoft.com/office/officeart/2005/8/layout/hierarchy2"/>
    <dgm:cxn modelId="{B6D1FBB9-ABCA-42D9-A3A0-B22810EBE31E}" type="presOf" srcId="{EBE005C7-BBF5-4997-86F3-BCCE6E654103}" destId="{6A16674D-6C58-40BB-8E79-0D009E0574BC}" srcOrd="1" destOrd="0" presId="urn:microsoft.com/office/officeart/2005/8/layout/hierarchy2"/>
    <dgm:cxn modelId="{55B5B94D-7DE7-41CC-AF21-E640B61E3DF7}" type="presOf" srcId="{EFADC9A2-6CE3-4109-9286-05E19D2F6B13}" destId="{631A7939-681A-4A01-AF8A-35CE964917B2}" srcOrd="1" destOrd="0" presId="urn:microsoft.com/office/officeart/2005/8/layout/hierarchy2"/>
    <dgm:cxn modelId="{1F74DCF6-42C2-4210-86AC-9F86B55BA0A3}" type="presOf" srcId="{51677043-9D26-45B2-8E05-0F5B5489CA9B}" destId="{D0570FDB-E972-4659-933D-ACC3D6F9D0AC}" srcOrd="0" destOrd="0" presId="urn:microsoft.com/office/officeart/2005/8/layout/hierarchy2"/>
    <dgm:cxn modelId="{238AF2F1-E966-4D59-A0A8-A759A0243558}" type="presOf" srcId="{2EDBF251-9A3F-41F6-B01C-4F19359330F3}" destId="{16064708-4431-4DE0-A462-98A113A5FE73}" srcOrd="0" destOrd="0" presId="urn:microsoft.com/office/officeart/2005/8/layout/hierarchy2"/>
    <dgm:cxn modelId="{2D66F26C-9840-4C85-A6D9-976863C913C8}" srcId="{056F19F4-DB41-42A2-B292-F451AE6C253F}" destId="{840981C3-58A9-4926-855B-D8468E6623C8}" srcOrd="0" destOrd="0" parTransId="{95FA99C5-622A-4286-90DE-40EF2BC288E5}" sibTransId="{B1A8E7DC-7A55-480A-8777-9C99B4C394E4}"/>
    <dgm:cxn modelId="{FA04C343-55AB-4C98-B80C-C977DB6E115C}" type="presOf" srcId="{A4BBAA80-0C30-4A39-9069-2E84CC1A29E4}" destId="{AC1FE6C5-1256-4BF8-98BE-99042D4DFFFA}" srcOrd="1" destOrd="0" presId="urn:microsoft.com/office/officeart/2005/8/layout/hierarchy2"/>
    <dgm:cxn modelId="{6C82A41F-DBFD-42EA-9C04-4545F8A1EA84}" type="presOf" srcId="{862107AD-467F-4D63-B676-54D2CFD9E13D}" destId="{7EC5A95C-729A-445A-ABED-D202968B9ADD}" srcOrd="1" destOrd="0" presId="urn:microsoft.com/office/officeart/2005/8/layout/hierarchy2"/>
    <dgm:cxn modelId="{EA1E8F8C-33EF-435D-BD4E-3B8E086095A5}" type="presOf" srcId="{A4BBAA80-0C30-4A39-9069-2E84CC1A29E4}" destId="{2C3A5820-A855-4247-9BB0-246C2B52D157}" srcOrd="0" destOrd="0" presId="urn:microsoft.com/office/officeart/2005/8/layout/hierarchy2"/>
    <dgm:cxn modelId="{DB5D3B74-6372-4D1F-A85E-5E87ADF4B21A}" srcId="{2EDBF251-9A3F-41F6-B01C-4F19359330F3}" destId="{C22282D7-920D-41FC-BAF2-25CB53D935C4}" srcOrd="0" destOrd="0" parTransId="{C38D6488-C1D4-4111-A2F4-F00501B14447}" sibTransId="{EF65D56A-492F-40BB-B78A-CBA10C73FE2A}"/>
    <dgm:cxn modelId="{69E12FEE-0C07-424B-8229-053675B6F118}" type="presOf" srcId="{EBE005C7-BBF5-4997-86F3-BCCE6E654103}" destId="{4A16AA98-E6E3-47A0-8C75-976D4D9A956C}" srcOrd="0" destOrd="0" presId="urn:microsoft.com/office/officeart/2005/8/layout/hierarchy2"/>
    <dgm:cxn modelId="{6899282B-778F-4B27-8CE9-8E68692362EF}" type="presOf" srcId="{056F19F4-DB41-42A2-B292-F451AE6C253F}" destId="{669B8A8D-99D4-46D7-806A-EA7E02D318EE}" srcOrd="0" destOrd="0" presId="urn:microsoft.com/office/officeart/2005/8/layout/hierarchy2"/>
    <dgm:cxn modelId="{14CD359B-736F-47C2-9DA6-D2FDF9FC32AB}" srcId="{840981C3-58A9-4926-855B-D8468E6623C8}" destId="{5D1CC904-AD7C-4220-BCDD-363384A526D6}" srcOrd="1" destOrd="0" parTransId="{EFADC9A2-6CE3-4109-9286-05E19D2F6B13}" sibTransId="{2B098BA3-CE60-488C-85F5-3363E49CB2C7}"/>
    <dgm:cxn modelId="{DD04F6D4-64DF-4035-9B2E-D28168502C9E}" srcId="{840981C3-58A9-4926-855B-D8468E6623C8}" destId="{51677043-9D26-45B2-8E05-0F5B5489CA9B}" srcOrd="2" destOrd="0" parTransId="{862107AD-467F-4D63-B676-54D2CFD9E13D}" sibTransId="{77F77EF8-CAC0-4DD1-B772-87D2DD2C59C4}"/>
    <dgm:cxn modelId="{2770BE39-ACDA-4C5F-B2EA-B094361B6D4E}" type="presParOf" srcId="{669B8A8D-99D4-46D7-806A-EA7E02D318EE}" destId="{FDDC981F-853A-44BE-BEED-8ED521F193DA}" srcOrd="0" destOrd="0" presId="urn:microsoft.com/office/officeart/2005/8/layout/hierarchy2"/>
    <dgm:cxn modelId="{A3D6B813-9751-4AFA-9FDE-3ACB26F291D4}" type="presParOf" srcId="{FDDC981F-853A-44BE-BEED-8ED521F193DA}" destId="{AEDC4567-22FD-4FCD-A7EE-C1A69C529697}" srcOrd="0" destOrd="0" presId="urn:microsoft.com/office/officeart/2005/8/layout/hierarchy2"/>
    <dgm:cxn modelId="{CAF57162-24FD-44D4-9C8F-BF61891BFAD9}" type="presParOf" srcId="{FDDC981F-853A-44BE-BEED-8ED521F193DA}" destId="{5CF22FA3-AB13-4AAD-9B5B-F6828E36452E}" srcOrd="1" destOrd="0" presId="urn:microsoft.com/office/officeart/2005/8/layout/hierarchy2"/>
    <dgm:cxn modelId="{600AAF5A-19B2-43E4-AA99-D84D890E6B1C}" type="presParOf" srcId="{5CF22FA3-AB13-4AAD-9B5B-F6828E36452E}" destId="{2C3A5820-A855-4247-9BB0-246C2B52D157}" srcOrd="0" destOrd="0" presId="urn:microsoft.com/office/officeart/2005/8/layout/hierarchy2"/>
    <dgm:cxn modelId="{A2A87351-9004-4D6F-A96C-321A4A230D0C}" type="presParOf" srcId="{2C3A5820-A855-4247-9BB0-246C2B52D157}" destId="{AC1FE6C5-1256-4BF8-98BE-99042D4DFFFA}" srcOrd="0" destOrd="0" presId="urn:microsoft.com/office/officeart/2005/8/layout/hierarchy2"/>
    <dgm:cxn modelId="{EBCEC162-C4E1-4DBA-80B0-6F46E09A566F}" type="presParOf" srcId="{5CF22FA3-AB13-4AAD-9B5B-F6828E36452E}" destId="{89A9C268-CCC5-4D13-ACD9-CBE5D13122CB}" srcOrd="1" destOrd="0" presId="urn:microsoft.com/office/officeart/2005/8/layout/hierarchy2"/>
    <dgm:cxn modelId="{175A1EBD-FD3A-4F2B-96F0-75A12BD6F659}" type="presParOf" srcId="{89A9C268-CCC5-4D13-ACD9-CBE5D13122CB}" destId="{16064708-4431-4DE0-A462-98A113A5FE73}" srcOrd="0" destOrd="0" presId="urn:microsoft.com/office/officeart/2005/8/layout/hierarchy2"/>
    <dgm:cxn modelId="{7DB6F1D3-8FDF-4BCB-9A51-26F36F42231E}" type="presParOf" srcId="{89A9C268-CCC5-4D13-ACD9-CBE5D13122CB}" destId="{89A80FE8-A36B-43C2-A938-B1F1DFA05F50}" srcOrd="1" destOrd="0" presId="urn:microsoft.com/office/officeart/2005/8/layout/hierarchy2"/>
    <dgm:cxn modelId="{04861CE8-FDE8-4627-B73D-CDFFAA0E2919}" type="presParOf" srcId="{89A80FE8-A36B-43C2-A938-B1F1DFA05F50}" destId="{DCC79356-7478-4787-8D98-03215BF19A1F}" srcOrd="0" destOrd="0" presId="urn:microsoft.com/office/officeart/2005/8/layout/hierarchy2"/>
    <dgm:cxn modelId="{3E755736-24D2-44A7-B5FC-43390E399B0C}" type="presParOf" srcId="{DCC79356-7478-4787-8D98-03215BF19A1F}" destId="{0AEAA893-15DE-4E9C-A66A-15F7F73D5B50}" srcOrd="0" destOrd="0" presId="urn:microsoft.com/office/officeart/2005/8/layout/hierarchy2"/>
    <dgm:cxn modelId="{A1E50D4E-9DCF-4ABE-B069-ABE2E7D52A3E}" type="presParOf" srcId="{89A80FE8-A36B-43C2-A938-B1F1DFA05F50}" destId="{99818C6B-271A-40A7-9C2E-EA704E24D818}" srcOrd="1" destOrd="0" presId="urn:microsoft.com/office/officeart/2005/8/layout/hierarchy2"/>
    <dgm:cxn modelId="{9349A274-CF16-4342-95A3-FAFE5805BD0C}" type="presParOf" srcId="{99818C6B-271A-40A7-9C2E-EA704E24D818}" destId="{CFA77E7C-3F53-4612-B6A6-763A4DB828DF}" srcOrd="0" destOrd="0" presId="urn:microsoft.com/office/officeart/2005/8/layout/hierarchy2"/>
    <dgm:cxn modelId="{DE91EF5C-6B1E-41B2-809E-91CA16CC4221}" type="presParOf" srcId="{99818C6B-271A-40A7-9C2E-EA704E24D818}" destId="{2BF30D8A-A4B4-49CE-B79D-E8E55AE681D4}" srcOrd="1" destOrd="0" presId="urn:microsoft.com/office/officeart/2005/8/layout/hierarchy2"/>
    <dgm:cxn modelId="{5740765B-B803-4445-9A70-0383BFDF1F1E}" type="presParOf" srcId="{89A80FE8-A36B-43C2-A938-B1F1DFA05F50}" destId="{4A16AA98-E6E3-47A0-8C75-976D4D9A956C}" srcOrd="2" destOrd="0" presId="urn:microsoft.com/office/officeart/2005/8/layout/hierarchy2"/>
    <dgm:cxn modelId="{1978FC9E-493C-4219-AE33-50C9E6080D18}" type="presParOf" srcId="{4A16AA98-E6E3-47A0-8C75-976D4D9A956C}" destId="{6A16674D-6C58-40BB-8E79-0D009E0574BC}" srcOrd="0" destOrd="0" presId="urn:microsoft.com/office/officeart/2005/8/layout/hierarchy2"/>
    <dgm:cxn modelId="{967A142B-010A-4292-AB79-EF9F1D59082D}" type="presParOf" srcId="{89A80FE8-A36B-43C2-A938-B1F1DFA05F50}" destId="{5282FD80-FA7D-4577-B4EB-D9555C76866D}" srcOrd="3" destOrd="0" presId="urn:microsoft.com/office/officeart/2005/8/layout/hierarchy2"/>
    <dgm:cxn modelId="{7CEA74D6-4780-4358-B065-CEF903A3691F}" type="presParOf" srcId="{5282FD80-FA7D-4577-B4EB-D9555C76866D}" destId="{60FC218F-5C29-4546-B2D9-53ABE69E736E}" srcOrd="0" destOrd="0" presId="urn:microsoft.com/office/officeart/2005/8/layout/hierarchy2"/>
    <dgm:cxn modelId="{FFFD283C-F818-417E-A1FA-B58DE6826619}" type="presParOf" srcId="{5282FD80-FA7D-4577-B4EB-D9555C76866D}" destId="{F814B8CC-FC8D-4DC8-8399-4A6D6218F8F4}" srcOrd="1" destOrd="0" presId="urn:microsoft.com/office/officeart/2005/8/layout/hierarchy2"/>
    <dgm:cxn modelId="{C91EF987-8F95-45F3-AC8A-F19DC858A83A}" type="presParOf" srcId="{5CF22FA3-AB13-4AAD-9B5B-F6828E36452E}" destId="{7E0979B1-CD4F-48AF-A843-7F4A95CE4466}" srcOrd="2" destOrd="0" presId="urn:microsoft.com/office/officeart/2005/8/layout/hierarchy2"/>
    <dgm:cxn modelId="{AC4B62F2-67F2-4B9D-95E7-B41F15614762}" type="presParOf" srcId="{7E0979B1-CD4F-48AF-A843-7F4A95CE4466}" destId="{631A7939-681A-4A01-AF8A-35CE964917B2}" srcOrd="0" destOrd="0" presId="urn:microsoft.com/office/officeart/2005/8/layout/hierarchy2"/>
    <dgm:cxn modelId="{62F80CF6-41EF-4DD7-8489-2DB8D92C8DB4}" type="presParOf" srcId="{5CF22FA3-AB13-4AAD-9B5B-F6828E36452E}" destId="{07C0F7CA-5584-4567-A548-29E69A3467F6}" srcOrd="3" destOrd="0" presId="urn:microsoft.com/office/officeart/2005/8/layout/hierarchy2"/>
    <dgm:cxn modelId="{5E910B23-E915-4CE6-88FC-EC24D4187518}" type="presParOf" srcId="{07C0F7CA-5584-4567-A548-29E69A3467F6}" destId="{2AD4283D-9664-4D05-B73D-A638549A5937}" srcOrd="0" destOrd="0" presId="urn:microsoft.com/office/officeart/2005/8/layout/hierarchy2"/>
    <dgm:cxn modelId="{504D0D35-8465-44C0-B78D-40DBDE22238A}" type="presParOf" srcId="{07C0F7CA-5584-4567-A548-29E69A3467F6}" destId="{94A48B63-17AF-4327-A40B-DE4EFF425949}" srcOrd="1" destOrd="0" presId="urn:microsoft.com/office/officeart/2005/8/layout/hierarchy2"/>
    <dgm:cxn modelId="{A03D546F-E934-4956-884B-1029C1DE263B}" type="presParOf" srcId="{5CF22FA3-AB13-4AAD-9B5B-F6828E36452E}" destId="{DD0AA583-C9AE-4CE8-8DFA-06D403FEBD3B}" srcOrd="4" destOrd="0" presId="urn:microsoft.com/office/officeart/2005/8/layout/hierarchy2"/>
    <dgm:cxn modelId="{D67ABC70-B9AB-4182-BCB8-46473069AEBB}" type="presParOf" srcId="{DD0AA583-C9AE-4CE8-8DFA-06D403FEBD3B}" destId="{7EC5A95C-729A-445A-ABED-D202968B9ADD}" srcOrd="0" destOrd="0" presId="urn:microsoft.com/office/officeart/2005/8/layout/hierarchy2"/>
    <dgm:cxn modelId="{9D4EC3C1-FE60-4EE9-84A2-439B592AC02B}" type="presParOf" srcId="{5CF22FA3-AB13-4AAD-9B5B-F6828E36452E}" destId="{60DA1E5C-FF57-4E1D-9A6D-35ADBF2A20BE}" srcOrd="5" destOrd="0" presId="urn:microsoft.com/office/officeart/2005/8/layout/hierarchy2"/>
    <dgm:cxn modelId="{4F381941-CB3D-44F8-A908-03BE5DBAFC8C}" type="presParOf" srcId="{60DA1E5C-FF57-4E1D-9A6D-35ADBF2A20BE}" destId="{D0570FDB-E972-4659-933D-ACC3D6F9D0AC}" srcOrd="0" destOrd="0" presId="urn:microsoft.com/office/officeart/2005/8/layout/hierarchy2"/>
    <dgm:cxn modelId="{1347CE4C-B12A-4407-BA05-C9B31AEA377E}" type="presParOf" srcId="{60DA1E5C-FF57-4E1D-9A6D-35ADBF2A20BE}" destId="{885A4178-7B48-4B5C-AA0F-752B6D526253}"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5B28F5-E81B-4EDA-B36E-41E3E1CFCFC9}">
      <dsp:nvSpPr>
        <dsp:cNvPr id="0" name=""/>
        <dsp:cNvSpPr/>
      </dsp:nvSpPr>
      <dsp:spPr>
        <a:xfrm>
          <a:off x="3635278" y="1713292"/>
          <a:ext cx="1302002" cy="130200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NZ" sz="1700" kern="1200" dirty="0" smtClean="0">
              <a:latin typeface="Times New Roman" panose="02020603050405020304" pitchFamily="18" charset="0"/>
              <a:cs typeface="Times New Roman" panose="02020603050405020304" pitchFamily="18" charset="0"/>
            </a:rPr>
            <a:t>Consumer Centred System</a:t>
          </a:r>
          <a:endParaRPr lang="en-NZ" sz="1700" kern="1200" dirty="0">
            <a:latin typeface="Times New Roman" panose="02020603050405020304" pitchFamily="18" charset="0"/>
            <a:cs typeface="Times New Roman" panose="02020603050405020304" pitchFamily="18" charset="0"/>
          </a:endParaRPr>
        </a:p>
      </dsp:txBody>
      <dsp:txXfrm>
        <a:off x="3825952" y="1903966"/>
        <a:ext cx="920654" cy="920654"/>
      </dsp:txXfrm>
    </dsp:sp>
    <dsp:sp modelId="{5FDE5FC3-2CF6-410D-8659-9E789D8185F2}">
      <dsp:nvSpPr>
        <dsp:cNvPr id="0" name=""/>
        <dsp:cNvSpPr/>
      </dsp:nvSpPr>
      <dsp:spPr>
        <a:xfrm rot="16200000">
          <a:off x="4210270" y="1623614"/>
          <a:ext cx="152018" cy="27338"/>
        </a:xfrm>
        <a:custGeom>
          <a:avLst/>
          <a:gdLst/>
          <a:ahLst/>
          <a:cxnLst/>
          <a:rect l="0" t="0" r="0" b="0"/>
          <a:pathLst>
            <a:path>
              <a:moveTo>
                <a:pt x="0" y="13669"/>
              </a:moveTo>
              <a:lnTo>
                <a:pt x="152018" y="136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dirty="0"/>
        </a:p>
      </dsp:txBody>
      <dsp:txXfrm>
        <a:off x="4282479" y="1633482"/>
        <a:ext cx="7600" cy="7600"/>
      </dsp:txXfrm>
    </dsp:sp>
    <dsp:sp modelId="{F3F4BDA1-D0A4-4623-972C-105A1586EE4C}">
      <dsp:nvSpPr>
        <dsp:cNvPr id="0" name=""/>
        <dsp:cNvSpPr/>
      </dsp:nvSpPr>
      <dsp:spPr>
        <a:xfrm>
          <a:off x="3334587" y="-224331"/>
          <a:ext cx="1903384" cy="178560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NZ" sz="1600" kern="1200" dirty="0" smtClean="0">
              <a:latin typeface="Times New Roman" panose="02020603050405020304" pitchFamily="18" charset="0"/>
              <a:cs typeface="Times New Roman" panose="02020603050405020304" pitchFamily="18" charset="0"/>
            </a:rPr>
            <a:t>Engagement</a:t>
          </a:r>
          <a:endParaRPr lang="en-NZ" sz="1600" kern="1200" dirty="0">
            <a:latin typeface="Times New Roman" panose="02020603050405020304" pitchFamily="18" charset="0"/>
            <a:cs typeface="Times New Roman" panose="02020603050405020304" pitchFamily="18" charset="0"/>
          </a:endParaRPr>
        </a:p>
      </dsp:txBody>
      <dsp:txXfrm>
        <a:off x="3613331" y="37165"/>
        <a:ext cx="1345896" cy="1262613"/>
      </dsp:txXfrm>
    </dsp:sp>
    <dsp:sp modelId="{014B2BA4-2D04-43DE-B1FC-52217C61975E}">
      <dsp:nvSpPr>
        <dsp:cNvPr id="0" name=""/>
        <dsp:cNvSpPr/>
      </dsp:nvSpPr>
      <dsp:spPr>
        <a:xfrm>
          <a:off x="4937281" y="2350624"/>
          <a:ext cx="93128" cy="27338"/>
        </a:xfrm>
        <a:custGeom>
          <a:avLst/>
          <a:gdLst/>
          <a:ahLst/>
          <a:cxnLst/>
          <a:rect l="0" t="0" r="0" b="0"/>
          <a:pathLst>
            <a:path>
              <a:moveTo>
                <a:pt x="0" y="13669"/>
              </a:moveTo>
              <a:lnTo>
                <a:pt x="93128" y="136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dirty="0"/>
        </a:p>
      </dsp:txBody>
      <dsp:txXfrm>
        <a:off x="4981517" y="2361965"/>
        <a:ext cx="4656" cy="4656"/>
      </dsp:txXfrm>
    </dsp:sp>
    <dsp:sp modelId="{2DD506E5-AFBD-4BD1-AEDF-92663E92291E}">
      <dsp:nvSpPr>
        <dsp:cNvPr id="0" name=""/>
        <dsp:cNvSpPr/>
      </dsp:nvSpPr>
      <dsp:spPr>
        <a:xfrm>
          <a:off x="5030410" y="1471491"/>
          <a:ext cx="1903384" cy="178560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NZ" sz="1600" kern="1200" dirty="0" smtClean="0">
              <a:latin typeface="Times New Roman" panose="02020603050405020304" pitchFamily="18" charset="0"/>
              <a:cs typeface="Times New Roman" panose="02020603050405020304" pitchFamily="18" charset="0"/>
            </a:rPr>
            <a:t>Seamless Service</a:t>
          </a:r>
          <a:endParaRPr lang="en-NZ" sz="1600" kern="1200" dirty="0">
            <a:latin typeface="Times New Roman" panose="02020603050405020304" pitchFamily="18" charset="0"/>
            <a:cs typeface="Times New Roman" panose="02020603050405020304" pitchFamily="18" charset="0"/>
          </a:endParaRPr>
        </a:p>
      </dsp:txBody>
      <dsp:txXfrm>
        <a:off x="5309154" y="1732987"/>
        <a:ext cx="1345896" cy="1262613"/>
      </dsp:txXfrm>
    </dsp:sp>
    <dsp:sp modelId="{40474131-C790-4EED-9CD6-3D11ABDE59ED}">
      <dsp:nvSpPr>
        <dsp:cNvPr id="0" name=""/>
        <dsp:cNvSpPr/>
      </dsp:nvSpPr>
      <dsp:spPr>
        <a:xfrm rot="5400000">
          <a:off x="4210270" y="3077635"/>
          <a:ext cx="152018" cy="27338"/>
        </a:xfrm>
        <a:custGeom>
          <a:avLst/>
          <a:gdLst/>
          <a:ahLst/>
          <a:cxnLst/>
          <a:rect l="0" t="0" r="0" b="0"/>
          <a:pathLst>
            <a:path>
              <a:moveTo>
                <a:pt x="0" y="13669"/>
              </a:moveTo>
              <a:lnTo>
                <a:pt x="152018" y="136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dirty="0"/>
        </a:p>
      </dsp:txBody>
      <dsp:txXfrm>
        <a:off x="4282479" y="3087504"/>
        <a:ext cx="7600" cy="7600"/>
      </dsp:txXfrm>
    </dsp:sp>
    <dsp:sp modelId="{FFF1B058-4474-4153-8691-B84F7ED4D3F9}">
      <dsp:nvSpPr>
        <dsp:cNvPr id="0" name=""/>
        <dsp:cNvSpPr/>
      </dsp:nvSpPr>
      <dsp:spPr>
        <a:xfrm>
          <a:off x="3334587" y="3167313"/>
          <a:ext cx="1903384" cy="1785605"/>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NZ" sz="1600" kern="1200" dirty="0" smtClean="0">
              <a:latin typeface="Times New Roman" panose="02020603050405020304" pitchFamily="18" charset="0"/>
              <a:cs typeface="Times New Roman" panose="02020603050405020304" pitchFamily="18" charset="0"/>
            </a:rPr>
            <a:t>Culture</a:t>
          </a:r>
          <a:endParaRPr lang="en-NZ" sz="1600" kern="1200" dirty="0">
            <a:latin typeface="Times New Roman" panose="02020603050405020304" pitchFamily="18" charset="0"/>
            <a:cs typeface="Times New Roman" panose="02020603050405020304" pitchFamily="18" charset="0"/>
          </a:endParaRPr>
        </a:p>
      </dsp:txBody>
      <dsp:txXfrm>
        <a:off x="3613331" y="3428809"/>
        <a:ext cx="1345896" cy="1262613"/>
      </dsp:txXfrm>
    </dsp:sp>
    <dsp:sp modelId="{3E7EEC96-26B1-417E-AFDE-35A215995F97}">
      <dsp:nvSpPr>
        <dsp:cNvPr id="0" name=""/>
        <dsp:cNvSpPr/>
      </dsp:nvSpPr>
      <dsp:spPr>
        <a:xfrm rot="10800000">
          <a:off x="3542149" y="2350624"/>
          <a:ext cx="93128" cy="27338"/>
        </a:xfrm>
        <a:custGeom>
          <a:avLst/>
          <a:gdLst/>
          <a:ahLst/>
          <a:cxnLst/>
          <a:rect l="0" t="0" r="0" b="0"/>
          <a:pathLst>
            <a:path>
              <a:moveTo>
                <a:pt x="0" y="13669"/>
              </a:moveTo>
              <a:lnTo>
                <a:pt x="93128" y="136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dirty="0"/>
        </a:p>
      </dsp:txBody>
      <dsp:txXfrm rot="10800000">
        <a:off x="3586386" y="2361965"/>
        <a:ext cx="4656" cy="4656"/>
      </dsp:txXfrm>
    </dsp:sp>
    <dsp:sp modelId="{00874E4E-E0A0-4B93-ACA4-33B7F98E2203}">
      <dsp:nvSpPr>
        <dsp:cNvPr id="0" name=""/>
        <dsp:cNvSpPr/>
      </dsp:nvSpPr>
      <dsp:spPr>
        <a:xfrm>
          <a:off x="1638765" y="1471491"/>
          <a:ext cx="1903384" cy="178560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NZ" sz="1600" kern="1200" dirty="0" smtClean="0">
              <a:latin typeface="Times New Roman" panose="02020603050405020304" pitchFamily="18" charset="0"/>
              <a:cs typeface="Times New Roman" panose="02020603050405020304" pitchFamily="18" charset="0"/>
            </a:rPr>
            <a:t>Transparency</a:t>
          </a:r>
          <a:endParaRPr lang="en-NZ" sz="1600" kern="1200" dirty="0">
            <a:latin typeface="Times New Roman" panose="02020603050405020304" pitchFamily="18" charset="0"/>
            <a:cs typeface="Times New Roman" panose="02020603050405020304" pitchFamily="18" charset="0"/>
          </a:endParaRPr>
        </a:p>
      </dsp:txBody>
      <dsp:txXfrm>
        <a:off x="1917509" y="1732987"/>
        <a:ext cx="1345896" cy="12626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F50B1A-390C-4C74-9B07-CD1BB3A15E7A}">
      <dsp:nvSpPr>
        <dsp:cNvPr id="0" name=""/>
        <dsp:cNvSpPr/>
      </dsp:nvSpPr>
      <dsp:spPr>
        <a:xfrm>
          <a:off x="3294120" y="1507404"/>
          <a:ext cx="1645672" cy="1657173"/>
        </a:xfrm>
        <a:prstGeom prst="ellips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NZ" sz="2000" kern="1200" dirty="0" smtClean="0"/>
            <a:t>Initial review of complaint</a:t>
          </a:r>
          <a:endParaRPr lang="en-NZ" sz="2000" kern="1200" dirty="0"/>
        </a:p>
      </dsp:txBody>
      <dsp:txXfrm>
        <a:off x="3535123" y="1750091"/>
        <a:ext cx="1163666" cy="1171799"/>
      </dsp:txXfrm>
    </dsp:sp>
    <dsp:sp modelId="{E38E4DED-D5F1-4C0C-908D-262F13048123}">
      <dsp:nvSpPr>
        <dsp:cNvPr id="0" name=""/>
        <dsp:cNvSpPr/>
      </dsp:nvSpPr>
      <dsp:spPr>
        <a:xfrm rot="16200000">
          <a:off x="4028105" y="1123116"/>
          <a:ext cx="177702"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a:off x="4054761" y="1238441"/>
        <a:ext cx="124391" cy="266007"/>
      </dsp:txXfrm>
    </dsp:sp>
    <dsp:sp modelId="{C7703F75-2DA7-4106-9BB1-794901010E9A}">
      <dsp:nvSpPr>
        <dsp:cNvPr id="0" name=""/>
        <dsp:cNvSpPr/>
      </dsp:nvSpPr>
      <dsp:spPr>
        <a:xfrm>
          <a:off x="3500056" y="-19213"/>
          <a:ext cx="1233800" cy="1191329"/>
        </a:xfrm>
        <a:prstGeom prst="ellipse">
          <a:avLst/>
        </a:prstGeom>
        <a:solidFill>
          <a:schemeClr val="accent1">
            <a:lumMod val="20000"/>
            <a:lumOff val="8000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NZ" sz="1200" kern="1200" dirty="0" smtClean="0"/>
            <a:t>No further action</a:t>
          </a:r>
        </a:p>
        <a:p>
          <a:pPr lvl="0" algn="ctr" defTabSz="533400">
            <a:lnSpc>
              <a:spcPct val="90000"/>
            </a:lnSpc>
            <a:spcBef>
              <a:spcPct val="0"/>
            </a:spcBef>
            <a:spcAft>
              <a:spcPct val="35000"/>
            </a:spcAft>
          </a:pPr>
          <a:r>
            <a:rPr lang="en-NZ" sz="1200" kern="1200" dirty="0" smtClean="0"/>
            <a:t>s38</a:t>
          </a:r>
          <a:endParaRPr lang="en-NZ" sz="1200" kern="1200" dirty="0"/>
        </a:p>
      </dsp:txBody>
      <dsp:txXfrm>
        <a:off x="3680742" y="155253"/>
        <a:ext cx="872428" cy="842397"/>
      </dsp:txXfrm>
    </dsp:sp>
    <dsp:sp modelId="{6509C54B-2A7C-4E5B-8D8F-8F2BCAF5149D}">
      <dsp:nvSpPr>
        <dsp:cNvPr id="0" name=""/>
        <dsp:cNvSpPr/>
      </dsp:nvSpPr>
      <dsp:spPr>
        <a:xfrm rot="19285714">
          <a:off x="4794864" y="1512905"/>
          <a:ext cx="152480"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a:off x="4799854" y="1615834"/>
        <a:ext cx="106736" cy="266007"/>
      </dsp:txXfrm>
    </dsp:sp>
    <dsp:sp modelId="{9F4B0D4D-D605-400A-AB21-3401311584C3}">
      <dsp:nvSpPr>
        <dsp:cNvPr id="0" name=""/>
        <dsp:cNvSpPr/>
      </dsp:nvSpPr>
      <dsp:spPr>
        <a:xfrm>
          <a:off x="4843599" y="595624"/>
          <a:ext cx="1298041" cy="1286622"/>
        </a:xfrm>
        <a:prstGeom prst="ellipse">
          <a:avLst/>
        </a:prstGeom>
        <a:solidFill>
          <a:schemeClr val="accent1">
            <a:lumMod val="20000"/>
            <a:lumOff val="8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NZ" sz="1300" kern="1200" dirty="0" smtClean="0"/>
            <a:t>Refer to provider</a:t>
          </a:r>
        </a:p>
        <a:p>
          <a:pPr lvl="0" algn="ctr" defTabSz="577850">
            <a:lnSpc>
              <a:spcPct val="90000"/>
            </a:lnSpc>
            <a:spcBef>
              <a:spcPct val="0"/>
            </a:spcBef>
            <a:spcAft>
              <a:spcPct val="35000"/>
            </a:spcAft>
          </a:pPr>
          <a:r>
            <a:rPr lang="en-NZ" sz="1300" kern="1200" dirty="0" smtClean="0"/>
            <a:t>s34(1)(d)</a:t>
          </a:r>
          <a:endParaRPr lang="en-NZ" sz="1300" kern="1200" dirty="0"/>
        </a:p>
      </dsp:txBody>
      <dsp:txXfrm>
        <a:off x="5033693" y="784045"/>
        <a:ext cx="917853" cy="909780"/>
      </dsp:txXfrm>
    </dsp:sp>
    <dsp:sp modelId="{17E6746D-1750-4F64-8589-DBA7E90247F6}">
      <dsp:nvSpPr>
        <dsp:cNvPr id="0" name=""/>
        <dsp:cNvSpPr/>
      </dsp:nvSpPr>
      <dsp:spPr>
        <a:xfrm rot="771429">
          <a:off x="4983254" y="2330616"/>
          <a:ext cx="162735"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a:off x="4983866" y="2413853"/>
        <a:ext cx="113915" cy="266007"/>
      </dsp:txXfrm>
    </dsp:sp>
    <dsp:sp modelId="{CAB2AFD0-8374-4BD0-A017-42EE6ECB45D6}">
      <dsp:nvSpPr>
        <dsp:cNvPr id="0" name=""/>
        <dsp:cNvSpPr/>
      </dsp:nvSpPr>
      <dsp:spPr>
        <a:xfrm>
          <a:off x="5203017" y="2097985"/>
          <a:ext cx="1258727" cy="1259079"/>
        </a:xfrm>
        <a:prstGeom prst="ellipse">
          <a:avLst/>
        </a:prstGeom>
        <a:solidFill>
          <a:schemeClr val="accent1">
            <a:lumMod val="20000"/>
            <a:lumOff val="8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NZ" sz="1300" kern="1200" dirty="0" smtClean="0"/>
            <a:t>Refer to Advocacy</a:t>
          </a:r>
        </a:p>
        <a:p>
          <a:pPr lvl="0" algn="ctr" defTabSz="577850">
            <a:lnSpc>
              <a:spcPct val="90000"/>
            </a:lnSpc>
            <a:spcBef>
              <a:spcPct val="0"/>
            </a:spcBef>
            <a:spcAft>
              <a:spcPct val="35000"/>
            </a:spcAft>
          </a:pPr>
          <a:r>
            <a:rPr lang="en-NZ" sz="1300" kern="1200" dirty="0" smtClean="0"/>
            <a:t>s37</a:t>
          </a:r>
          <a:endParaRPr lang="en-NZ" sz="1300" kern="1200" dirty="0"/>
        </a:p>
      </dsp:txBody>
      <dsp:txXfrm>
        <a:off x="5387353" y="2282373"/>
        <a:ext cx="890055" cy="890303"/>
      </dsp:txXfrm>
    </dsp:sp>
    <dsp:sp modelId="{87DCFE32-D15A-4D42-B3BD-1AEB1022A8EE}">
      <dsp:nvSpPr>
        <dsp:cNvPr id="0" name=""/>
        <dsp:cNvSpPr/>
      </dsp:nvSpPr>
      <dsp:spPr>
        <a:xfrm rot="3857143">
          <a:off x="4459423" y="2992557"/>
          <a:ext cx="160942"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a:off x="4473090" y="3059475"/>
        <a:ext cx="112659" cy="266007"/>
      </dsp:txXfrm>
    </dsp:sp>
    <dsp:sp modelId="{2DB26F86-21B8-4D06-A1C2-3C3BCFD0AF66}">
      <dsp:nvSpPr>
        <dsp:cNvPr id="0" name=""/>
        <dsp:cNvSpPr/>
      </dsp:nvSpPr>
      <dsp:spPr>
        <a:xfrm>
          <a:off x="4222481" y="3299199"/>
          <a:ext cx="1315821" cy="1244163"/>
        </a:xfrm>
        <a:prstGeom prst="ellipse">
          <a:avLst/>
        </a:prstGeom>
        <a:solidFill>
          <a:schemeClr val="accent1">
            <a:lumMod val="20000"/>
            <a:lumOff val="8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NZ" sz="1300" kern="1200" dirty="0" smtClean="0"/>
            <a:t>Refer to registration authority</a:t>
          </a:r>
        </a:p>
        <a:p>
          <a:pPr lvl="0" algn="ctr" defTabSz="577850">
            <a:lnSpc>
              <a:spcPct val="90000"/>
            </a:lnSpc>
            <a:spcBef>
              <a:spcPct val="0"/>
            </a:spcBef>
            <a:spcAft>
              <a:spcPct val="35000"/>
            </a:spcAft>
          </a:pPr>
          <a:r>
            <a:rPr lang="en-NZ" sz="1300" kern="1200" dirty="0" smtClean="0"/>
            <a:t>S34(1)(a)</a:t>
          </a:r>
          <a:endParaRPr lang="en-NZ" sz="1300" kern="1200" dirty="0"/>
        </a:p>
      </dsp:txBody>
      <dsp:txXfrm>
        <a:off x="4415179" y="3481402"/>
        <a:ext cx="930425" cy="879757"/>
      </dsp:txXfrm>
    </dsp:sp>
    <dsp:sp modelId="{DAA90C33-09FD-4DD5-9850-8AFE6AC5F5B5}">
      <dsp:nvSpPr>
        <dsp:cNvPr id="0" name=""/>
        <dsp:cNvSpPr/>
      </dsp:nvSpPr>
      <dsp:spPr>
        <a:xfrm rot="6942857">
          <a:off x="3612031" y="2993951"/>
          <a:ext cx="162632"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rot="10800000">
        <a:off x="3647011" y="3060641"/>
        <a:ext cx="113842" cy="266007"/>
      </dsp:txXfrm>
    </dsp:sp>
    <dsp:sp modelId="{C23FA668-55C7-4C54-AC0B-37E5F2439B3B}">
      <dsp:nvSpPr>
        <dsp:cNvPr id="0" name=""/>
        <dsp:cNvSpPr/>
      </dsp:nvSpPr>
      <dsp:spPr>
        <a:xfrm>
          <a:off x="2722643" y="3297386"/>
          <a:ext cx="1261755" cy="1247789"/>
        </a:xfrm>
        <a:prstGeom prst="ellipse">
          <a:avLst/>
        </a:prstGeom>
        <a:solidFill>
          <a:schemeClr val="accent1">
            <a:lumMod val="20000"/>
            <a:lumOff val="8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NZ" sz="1600" kern="1200" dirty="0" smtClean="0"/>
            <a:t>Other</a:t>
          </a:r>
        </a:p>
        <a:p>
          <a:pPr lvl="0" algn="ctr" defTabSz="711200">
            <a:lnSpc>
              <a:spcPct val="90000"/>
            </a:lnSpc>
            <a:spcBef>
              <a:spcPct val="0"/>
            </a:spcBef>
            <a:spcAft>
              <a:spcPct val="35000"/>
            </a:spcAft>
          </a:pPr>
          <a:r>
            <a:rPr lang="en-NZ" sz="1300" kern="1200" dirty="0" smtClean="0"/>
            <a:t>(</a:t>
          </a:r>
          <a:r>
            <a:rPr lang="en-NZ" sz="1300" kern="1200" dirty="0" err="1" smtClean="0"/>
            <a:t>eg</a:t>
          </a:r>
          <a:r>
            <a:rPr lang="en-NZ" sz="1300" kern="1200" dirty="0" smtClean="0"/>
            <a:t> s59(4), 61)</a:t>
          </a:r>
          <a:endParaRPr lang="en-NZ" sz="1300" kern="1200" dirty="0"/>
        </a:p>
      </dsp:txBody>
      <dsp:txXfrm>
        <a:off x="2907423" y="3480120"/>
        <a:ext cx="892195" cy="882321"/>
      </dsp:txXfrm>
    </dsp:sp>
    <dsp:sp modelId="{7EA91CE9-BF5B-44BA-8CBA-5FE012CA27DA}">
      <dsp:nvSpPr>
        <dsp:cNvPr id="0" name=""/>
        <dsp:cNvSpPr/>
      </dsp:nvSpPr>
      <dsp:spPr>
        <a:xfrm rot="10028571">
          <a:off x="3091283" y="2330125"/>
          <a:ext cx="160321"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rot="10800000">
        <a:off x="3138776" y="2413443"/>
        <a:ext cx="112225" cy="266007"/>
      </dsp:txXfrm>
    </dsp:sp>
    <dsp:sp modelId="{EF32092A-C3F2-4290-AE71-6E1A5D275994}">
      <dsp:nvSpPr>
        <dsp:cNvPr id="0" name=""/>
        <dsp:cNvSpPr/>
      </dsp:nvSpPr>
      <dsp:spPr>
        <a:xfrm>
          <a:off x="1767855" y="2088708"/>
          <a:ext cx="1267352" cy="1277633"/>
        </a:xfrm>
        <a:prstGeom prst="ellips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NZ" sz="1300" kern="1200" dirty="0" smtClean="0"/>
            <a:t>Get more information</a:t>
          </a:r>
        </a:p>
        <a:p>
          <a:pPr lvl="0" algn="ctr" defTabSz="577850">
            <a:lnSpc>
              <a:spcPct val="90000"/>
            </a:lnSpc>
            <a:spcBef>
              <a:spcPct val="0"/>
            </a:spcBef>
            <a:spcAft>
              <a:spcPct val="35000"/>
            </a:spcAft>
          </a:pPr>
          <a:r>
            <a:rPr lang="en-NZ" sz="1300" kern="1200" dirty="0" smtClean="0"/>
            <a:t>s14</a:t>
          </a:r>
          <a:endParaRPr lang="en-NZ" sz="1300" kern="1200" dirty="0"/>
        </a:p>
      </dsp:txBody>
      <dsp:txXfrm>
        <a:off x="1953454" y="2275813"/>
        <a:ext cx="896154" cy="903423"/>
      </dsp:txXfrm>
    </dsp:sp>
    <dsp:sp modelId="{E363CA00-B5B5-45C4-9F05-E6DC8D0DD9E3}">
      <dsp:nvSpPr>
        <dsp:cNvPr id="0" name=""/>
        <dsp:cNvSpPr/>
      </dsp:nvSpPr>
      <dsp:spPr>
        <a:xfrm rot="13114286">
          <a:off x="3283758" y="1511586"/>
          <a:ext cx="154792" cy="443345"/>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NZ" sz="1300" kern="1200"/>
        </a:p>
      </dsp:txBody>
      <dsp:txXfrm rot="10800000">
        <a:off x="3325130" y="1614732"/>
        <a:ext cx="108354" cy="266007"/>
      </dsp:txXfrm>
    </dsp:sp>
    <dsp:sp modelId="{F67E6D75-A1DE-4DE5-83FB-955FF31F234B}">
      <dsp:nvSpPr>
        <dsp:cNvPr id="0" name=""/>
        <dsp:cNvSpPr/>
      </dsp:nvSpPr>
      <dsp:spPr>
        <a:xfrm>
          <a:off x="2102986" y="589880"/>
          <a:ext cx="1276612" cy="1298111"/>
        </a:xfrm>
        <a:prstGeom prst="ellipse">
          <a:avLst/>
        </a:prstGeom>
        <a:solidFill>
          <a:srgbClr val="00B0F0"/>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NZ" sz="1200" kern="1200" dirty="0" smtClean="0"/>
            <a:t>Investigation</a:t>
          </a:r>
        </a:p>
        <a:p>
          <a:pPr lvl="0" algn="ctr" defTabSz="533400">
            <a:lnSpc>
              <a:spcPct val="90000"/>
            </a:lnSpc>
            <a:spcBef>
              <a:spcPct val="0"/>
            </a:spcBef>
            <a:spcAft>
              <a:spcPct val="35000"/>
            </a:spcAft>
          </a:pPr>
          <a:r>
            <a:rPr lang="en-NZ" sz="1200" kern="1200" dirty="0" smtClean="0"/>
            <a:t>s40</a:t>
          </a:r>
          <a:endParaRPr lang="en-NZ" sz="1200" kern="1200" dirty="0"/>
        </a:p>
      </dsp:txBody>
      <dsp:txXfrm>
        <a:off x="2289941" y="779984"/>
        <a:ext cx="902702" cy="9179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DC4567-22FD-4FCD-A7EE-C1A69C529697}">
      <dsp:nvSpPr>
        <dsp:cNvPr id="0" name=""/>
        <dsp:cNvSpPr/>
      </dsp:nvSpPr>
      <dsp:spPr>
        <a:xfrm>
          <a:off x="2034" y="2048330"/>
          <a:ext cx="2236886" cy="1118443"/>
        </a:xfrm>
        <a:prstGeom prst="roundRect">
          <a:avLst>
            <a:gd name="adj" fmla="val 10000"/>
          </a:avLst>
        </a:prstGeom>
        <a:solidFill>
          <a:srgbClr val="00B0F0"/>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NZ" sz="2200" kern="1200" dirty="0" smtClean="0"/>
            <a:t>Investigate</a:t>
          </a:r>
          <a:endParaRPr lang="en-NZ" sz="2200" kern="1200" dirty="0"/>
        </a:p>
      </dsp:txBody>
      <dsp:txXfrm>
        <a:off x="34792" y="2081088"/>
        <a:ext cx="2171370" cy="1052927"/>
      </dsp:txXfrm>
    </dsp:sp>
    <dsp:sp modelId="{2C3A5820-A855-4247-9BB0-246C2B52D157}">
      <dsp:nvSpPr>
        <dsp:cNvPr id="0" name=""/>
        <dsp:cNvSpPr/>
      </dsp:nvSpPr>
      <dsp:spPr>
        <a:xfrm rot="18289469">
          <a:off x="1902888" y="1942430"/>
          <a:ext cx="1566818" cy="44033"/>
        </a:xfrm>
        <a:custGeom>
          <a:avLst/>
          <a:gdLst/>
          <a:ahLst/>
          <a:cxnLst/>
          <a:rect l="0" t="0" r="0" b="0"/>
          <a:pathLst>
            <a:path>
              <a:moveTo>
                <a:pt x="0" y="22016"/>
              </a:moveTo>
              <a:lnTo>
                <a:pt x="1566818" y="22016"/>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a:off x="2647127" y="1925277"/>
        <a:ext cx="78340" cy="78340"/>
      </dsp:txXfrm>
    </dsp:sp>
    <dsp:sp modelId="{16064708-4431-4DE0-A462-98A113A5FE73}">
      <dsp:nvSpPr>
        <dsp:cNvPr id="0" name=""/>
        <dsp:cNvSpPr/>
      </dsp:nvSpPr>
      <dsp:spPr>
        <a:xfrm>
          <a:off x="3133675" y="762120"/>
          <a:ext cx="2236886" cy="1118443"/>
        </a:xfrm>
        <a:prstGeom prst="roundRect">
          <a:avLst>
            <a:gd name="adj" fmla="val 10000"/>
          </a:avLst>
        </a:prstGeom>
        <a:solidFill>
          <a:srgbClr val="FF0000"/>
        </a:solidFill>
        <a:ln w="2540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NZ" sz="2200" kern="1200" dirty="0" smtClean="0"/>
            <a:t>Breach of Code</a:t>
          </a:r>
          <a:endParaRPr lang="en-NZ" sz="2200" kern="1200" dirty="0"/>
        </a:p>
      </dsp:txBody>
      <dsp:txXfrm>
        <a:off x="3166433" y="794878"/>
        <a:ext cx="2171370" cy="1052927"/>
      </dsp:txXfrm>
    </dsp:sp>
    <dsp:sp modelId="{DCC79356-7478-4787-8D98-03215BF19A1F}">
      <dsp:nvSpPr>
        <dsp:cNvPr id="0" name=""/>
        <dsp:cNvSpPr/>
      </dsp:nvSpPr>
      <dsp:spPr>
        <a:xfrm rot="19457599">
          <a:off x="5266992" y="977773"/>
          <a:ext cx="1101893" cy="44033"/>
        </a:xfrm>
        <a:custGeom>
          <a:avLst/>
          <a:gdLst/>
          <a:ahLst/>
          <a:cxnLst/>
          <a:rect l="0" t="0" r="0" b="0"/>
          <a:pathLst>
            <a:path>
              <a:moveTo>
                <a:pt x="0" y="22016"/>
              </a:moveTo>
              <a:lnTo>
                <a:pt x="1101893" y="22016"/>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a:off x="5790392" y="972242"/>
        <a:ext cx="55094" cy="55094"/>
      </dsp:txXfrm>
    </dsp:sp>
    <dsp:sp modelId="{CFA77E7C-3F53-4612-B6A6-763A4DB828DF}">
      <dsp:nvSpPr>
        <dsp:cNvPr id="0" name=""/>
        <dsp:cNvSpPr/>
      </dsp:nvSpPr>
      <dsp:spPr>
        <a:xfrm>
          <a:off x="6265317" y="119015"/>
          <a:ext cx="2236886" cy="1118443"/>
        </a:xfrm>
        <a:prstGeom prst="roundRect">
          <a:avLst>
            <a:gd name="adj" fmla="val 10000"/>
          </a:avLst>
        </a:prstGeom>
        <a:solidFill>
          <a:schemeClr val="accent5">
            <a:lumMod val="40000"/>
            <a:lumOff val="6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NZ" sz="2200" kern="1200" dirty="0" smtClean="0"/>
            <a:t>Recommendations</a:t>
          </a:r>
          <a:endParaRPr lang="en-NZ" sz="2200" kern="1200" dirty="0"/>
        </a:p>
      </dsp:txBody>
      <dsp:txXfrm>
        <a:off x="6298075" y="151773"/>
        <a:ext cx="2171370" cy="1052927"/>
      </dsp:txXfrm>
    </dsp:sp>
    <dsp:sp modelId="{4A16AA98-E6E3-47A0-8C75-976D4D9A956C}">
      <dsp:nvSpPr>
        <dsp:cNvPr id="0" name=""/>
        <dsp:cNvSpPr/>
      </dsp:nvSpPr>
      <dsp:spPr>
        <a:xfrm rot="2142401">
          <a:off x="5266992" y="1620878"/>
          <a:ext cx="1101893" cy="44033"/>
        </a:xfrm>
        <a:custGeom>
          <a:avLst/>
          <a:gdLst/>
          <a:ahLst/>
          <a:cxnLst/>
          <a:rect l="0" t="0" r="0" b="0"/>
          <a:pathLst>
            <a:path>
              <a:moveTo>
                <a:pt x="0" y="22016"/>
              </a:moveTo>
              <a:lnTo>
                <a:pt x="1101893" y="22016"/>
              </a:lnTo>
            </a:path>
          </a:pathLst>
        </a:custGeom>
        <a:noFill/>
        <a:ln w="25400" cap="flat" cmpd="sng" algn="ctr">
          <a:solidFill>
            <a:schemeClr val="accent3">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a:off x="5790392" y="1615347"/>
        <a:ext cx="55094" cy="55094"/>
      </dsp:txXfrm>
    </dsp:sp>
    <dsp:sp modelId="{60FC218F-5C29-4546-B2D9-53ABE69E736E}">
      <dsp:nvSpPr>
        <dsp:cNvPr id="0" name=""/>
        <dsp:cNvSpPr/>
      </dsp:nvSpPr>
      <dsp:spPr>
        <a:xfrm>
          <a:off x="6265317" y="1405225"/>
          <a:ext cx="2236886" cy="1118443"/>
        </a:xfrm>
        <a:prstGeom prst="roundRect">
          <a:avLst>
            <a:gd name="adj" fmla="val 10000"/>
          </a:avLst>
        </a:prstGeom>
        <a:solidFill>
          <a:schemeClr val="accent4">
            <a:lumMod val="60000"/>
            <a:lumOff val="4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NZ" sz="2200" kern="1200" dirty="0" smtClean="0"/>
            <a:t>Refer to Director of Proceedings</a:t>
          </a:r>
          <a:endParaRPr lang="en-NZ" sz="2200" kern="1200" dirty="0"/>
        </a:p>
      </dsp:txBody>
      <dsp:txXfrm>
        <a:off x="6298075" y="1437983"/>
        <a:ext cx="2171370" cy="1052927"/>
      </dsp:txXfrm>
    </dsp:sp>
    <dsp:sp modelId="{7E0979B1-CD4F-48AF-A843-7F4A95CE4466}">
      <dsp:nvSpPr>
        <dsp:cNvPr id="0" name=""/>
        <dsp:cNvSpPr/>
      </dsp:nvSpPr>
      <dsp:spPr>
        <a:xfrm>
          <a:off x="2238920" y="2585535"/>
          <a:ext cx="894754" cy="44033"/>
        </a:xfrm>
        <a:custGeom>
          <a:avLst/>
          <a:gdLst/>
          <a:ahLst/>
          <a:cxnLst/>
          <a:rect l="0" t="0" r="0" b="0"/>
          <a:pathLst>
            <a:path>
              <a:moveTo>
                <a:pt x="0" y="22016"/>
              </a:moveTo>
              <a:lnTo>
                <a:pt x="894754" y="22016"/>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a:off x="2663929" y="2585183"/>
        <a:ext cx="44737" cy="44737"/>
      </dsp:txXfrm>
    </dsp:sp>
    <dsp:sp modelId="{2AD4283D-9664-4D05-B73D-A638549A5937}">
      <dsp:nvSpPr>
        <dsp:cNvPr id="0" name=""/>
        <dsp:cNvSpPr/>
      </dsp:nvSpPr>
      <dsp:spPr>
        <a:xfrm>
          <a:off x="3133675" y="2048330"/>
          <a:ext cx="2236886" cy="1118443"/>
        </a:xfrm>
        <a:prstGeom prst="roundRect">
          <a:avLst>
            <a:gd name="adj" fmla="val 10000"/>
          </a:avLst>
        </a:prstGeom>
        <a:solidFill>
          <a:schemeClr val="tx2">
            <a:lumMod val="40000"/>
            <a:lumOff val="6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NZ" sz="2200" kern="1200" dirty="0" smtClean="0"/>
            <a:t>Adverse comment</a:t>
          </a:r>
          <a:endParaRPr lang="en-NZ" sz="2200" kern="1200" dirty="0"/>
        </a:p>
      </dsp:txBody>
      <dsp:txXfrm>
        <a:off x="3166433" y="2081088"/>
        <a:ext cx="2171370" cy="1052927"/>
      </dsp:txXfrm>
    </dsp:sp>
    <dsp:sp modelId="{DD0AA583-C9AE-4CE8-8DFA-06D403FEBD3B}">
      <dsp:nvSpPr>
        <dsp:cNvPr id="0" name=""/>
        <dsp:cNvSpPr/>
      </dsp:nvSpPr>
      <dsp:spPr>
        <a:xfrm rot="3310531">
          <a:off x="1902888" y="3228640"/>
          <a:ext cx="1566818" cy="44033"/>
        </a:xfrm>
        <a:custGeom>
          <a:avLst/>
          <a:gdLst/>
          <a:ahLst/>
          <a:cxnLst/>
          <a:rect l="0" t="0" r="0" b="0"/>
          <a:pathLst>
            <a:path>
              <a:moveTo>
                <a:pt x="0" y="22016"/>
              </a:moveTo>
              <a:lnTo>
                <a:pt x="1566818" y="22016"/>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NZ" sz="500" kern="1200"/>
        </a:p>
      </dsp:txBody>
      <dsp:txXfrm>
        <a:off x="2647127" y="3211486"/>
        <a:ext cx="78340" cy="78340"/>
      </dsp:txXfrm>
    </dsp:sp>
    <dsp:sp modelId="{D0570FDB-E972-4659-933D-ACC3D6F9D0AC}">
      <dsp:nvSpPr>
        <dsp:cNvPr id="0" name=""/>
        <dsp:cNvSpPr/>
      </dsp:nvSpPr>
      <dsp:spPr>
        <a:xfrm>
          <a:off x="3133675" y="3334540"/>
          <a:ext cx="2236886" cy="1118443"/>
        </a:xfrm>
        <a:prstGeom prst="roundRect">
          <a:avLst>
            <a:gd name="adj" fmla="val 10000"/>
          </a:avLst>
        </a:prstGeom>
        <a:solidFill>
          <a:schemeClr val="accent1">
            <a:lumMod val="60000"/>
            <a:lumOff val="4000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NZ" sz="2200" kern="1200" dirty="0" smtClean="0"/>
            <a:t>No breach</a:t>
          </a:r>
          <a:endParaRPr lang="en-NZ" sz="2200" kern="1200" dirty="0"/>
        </a:p>
      </dsp:txBody>
      <dsp:txXfrm>
        <a:off x="3166433" y="3367298"/>
        <a:ext cx="2171370" cy="105292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86D012-D3C2-468F-B751-851E2E317620}" type="datetimeFigureOut">
              <a:rPr lang="en-NZ" smtClean="0"/>
              <a:t>2/04/2019</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7E77E9-B671-4D7D-ABA0-28D241851000}" type="slidenum">
              <a:rPr lang="en-NZ" smtClean="0"/>
              <a:t>‹#›</a:t>
            </a:fld>
            <a:endParaRPr lang="en-NZ"/>
          </a:p>
        </p:txBody>
      </p:sp>
    </p:spTree>
    <p:extLst>
      <p:ext uri="{BB962C8B-B14F-4D97-AF65-F5344CB8AC3E}">
        <p14:creationId xmlns:p14="http://schemas.microsoft.com/office/powerpoint/2010/main" val="675923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1</a:t>
            </a:fld>
            <a:endParaRPr lang="en-NZ"/>
          </a:p>
        </p:txBody>
      </p:sp>
    </p:spTree>
    <p:extLst>
      <p:ext uri="{BB962C8B-B14F-4D97-AF65-F5344CB8AC3E}">
        <p14:creationId xmlns:p14="http://schemas.microsoft.com/office/powerpoint/2010/main" val="3150033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7D06D580-12CD-45BE-924C-F9972DE86CA7}" type="slidenum">
              <a:rPr lang="en-NZ" smtClean="0">
                <a:solidFill>
                  <a:prstClr val="black"/>
                </a:solidFill>
              </a:rPr>
              <a:pPr/>
              <a:t>10</a:t>
            </a:fld>
            <a:endParaRPr lang="en-NZ"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7D06D580-12CD-45BE-924C-F9972DE86CA7}" type="slidenum">
              <a:rPr lang="en-NZ">
                <a:solidFill>
                  <a:prstClr val="black"/>
                </a:solidFill>
              </a:rPr>
              <a:pPr/>
              <a:t>11</a:t>
            </a:fld>
            <a:endParaRPr lang="en-NZ" dirty="0">
              <a:solidFill>
                <a:prstClr val="black"/>
              </a:solidFill>
            </a:endParaRPr>
          </a:p>
        </p:txBody>
      </p:sp>
    </p:spTree>
    <p:extLst>
      <p:ext uri="{BB962C8B-B14F-4D97-AF65-F5344CB8AC3E}">
        <p14:creationId xmlns:p14="http://schemas.microsoft.com/office/powerpoint/2010/main" val="2415606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7D06D580-12CD-45BE-924C-F9972DE86CA7}" type="slidenum">
              <a:rPr lang="en-NZ">
                <a:solidFill>
                  <a:prstClr val="black"/>
                </a:solidFill>
              </a:rPr>
              <a:pPr/>
              <a:t>12</a:t>
            </a:fld>
            <a:endParaRPr lang="en-NZ" dirty="0">
              <a:solidFill>
                <a:prstClr val="black"/>
              </a:solidFill>
            </a:endParaRPr>
          </a:p>
        </p:txBody>
      </p:sp>
    </p:spTree>
    <p:extLst>
      <p:ext uri="{BB962C8B-B14F-4D97-AF65-F5344CB8AC3E}">
        <p14:creationId xmlns:p14="http://schemas.microsoft.com/office/powerpoint/2010/main" val="2415606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7D06D580-12CD-45BE-924C-F9972DE86CA7}" type="slidenum">
              <a:rPr lang="en-NZ">
                <a:solidFill>
                  <a:prstClr val="black"/>
                </a:solidFill>
              </a:rPr>
              <a:pPr/>
              <a:t>13</a:t>
            </a:fld>
            <a:endParaRPr lang="en-NZ" dirty="0">
              <a:solidFill>
                <a:prstClr val="black"/>
              </a:solidFill>
            </a:endParaRPr>
          </a:p>
        </p:txBody>
      </p:sp>
    </p:spTree>
    <p:extLst>
      <p:ext uri="{BB962C8B-B14F-4D97-AF65-F5344CB8AC3E}">
        <p14:creationId xmlns:p14="http://schemas.microsoft.com/office/powerpoint/2010/main" val="2415606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14</a:t>
            </a:fld>
            <a:endParaRPr lang="en-NZ"/>
          </a:p>
        </p:txBody>
      </p:sp>
    </p:spTree>
    <p:extLst>
      <p:ext uri="{BB962C8B-B14F-4D97-AF65-F5344CB8AC3E}">
        <p14:creationId xmlns:p14="http://schemas.microsoft.com/office/powerpoint/2010/main" val="158723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6D23CC-4068-4BB3-A5F2-8D6884A78C00}" type="slidenum">
              <a:rPr lang="en-AU" smtClean="0"/>
              <a:pPr fontAlgn="base">
                <a:spcBef>
                  <a:spcPct val="0"/>
                </a:spcBef>
                <a:spcAft>
                  <a:spcPct val="0"/>
                </a:spcAft>
                <a:defRPr/>
              </a:pPr>
              <a:t>15</a:t>
            </a:fld>
            <a:endParaRPr lang="en-AU" smtClean="0"/>
          </a:p>
        </p:txBody>
      </p:sp>
      <p:sp>
        <p:nvSpPr>
          <p:cNvPr id="31747" name="Rectangle 2"/>
          <p:cNvSpPr>
            <a:spLocks noGrp="1" noRot="1" noChangeAspect="1" noChangeArrowheads="1" noTextEdit="1"/>
          </p:cNvSpPr>
          <p:nvPr>
            <p:ph type="sldImg"/>
          </p:nvPr>
        </p:nvSpPr>
        <p:spPr bwMode="auto">
          <a:xfrm>
            <a:off x="1427163" y="425450"/>
            <a:ext cx="4352925" cy="3263900"/>
          </a:xfrm>
          <a:noFill/>
          <a:ln>
            <a:solidFill>
              <a:srgbClr val="000000"/>
            </a:solidFill>
            <a:miter lim="800000"/>
            <a:headEnd/>
            <a:tailEnd/>
          </a:ln>
        </p:spPr>
      </p:sp>
      <p:sp>
        <p:nvSpPr>
          <p:cNvPr id="31748" name="Rectangle 3"/>
          <p:cNvSpPr>
            <a:spLocks noGrp="1" noChangeArrowheads="1"/>
          </p:cNvSpPr>
          <p:nvPr>
            <p:ph type="body" idx="1"/>
          </p:nvPr>
        </p:nvSpPr>
        <p:spPr bwMode="auto">
          <a:xfrm>
            <a:off x="1019566" y="4114875"/>
            <a:ext cx="4783607" cy="4558103"/>
          </a:xfrm>
          <a:noFill/>
        </p:spPr>
        <p:txBody>
          <a:bodyPr wrap="square" numCol="1" anchor="t" anchorCtr="0" compatLnSpc="1">
            <a:prstTxWarp prst="textNoShape">
              <a:avLst/>
            </a:prstTxWarp>
          </a:bodyPr>
          <a:lstStyle/>
          <a:p>
            <a:pPr algn="just"/>
            <a:endParaRPr lang="en-US" sz="1200" kern="1200" dirty="0" smtClean="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16</a:t>
            </a:fld>
            <a:endParaRPr lang="en-NZ"/>
          </a:p>
        </p:txBody>
      </p:sp>
    </p:spTree>
    <p:extLst>
      <p:ext uri="{BB962C8B-B14F-4D97-AF65-F5344CB8AC3E}">
        <p14:creationId xmlns:p14="http://schemas.microsoft.com/office/powerpoint/2010/main" val="4043403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17</a:t>
            </a:fld>
            <a:endParaRPr lang="en-NZ"/>
          </a:p>
        </p:txBody>
      </p:sp>
    </p:spTree>
    <p:extLst>
      <p:ext uri="{BB962C8B-B14F-4D97-AF65-F5344CB8AC3E}">
        <p14:creationId xmlns:p14="http://schemas.microsoft.com/office/powerpoint/2010/main" val="2923496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4F914E38-3C8A-4839-BCA9-C86625563032}" type="slidenum">
              <a:rPr lang="en-NZ" smtClean="0"/>
              <a:pPr/>
              <a:t>18</a:t>
            </a:fld>
            <a:endParaRPr lang="en-N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19</a:t>
            </a:fld>
            <a:endParaRPr lang="en-NZ"/>
          </a:p>
        </p:txBody>
      </p:sp>
    </p:spTree>
    <p:extLst>
      <p:ext uri="{BB962C8B-B14F-4D97-AF65-F5344CB8AC3E}">
        <p14:creationId xmlns:p14="http://schemas.microsoft.com/office/powerpoint/2010/main" val="2704681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a:t>
            </a:fld>
            <a:endParaRPr lang="en-NZ"/>
          </a:p>
        </p:txBody>
      </p:sp>
    </p:spTree>
    <p:extLst>
      <p:ext uri="{BB962C8B-B14F-4D97-AF65-F5344CB8AC3E}">
        <p14:creationId xmlns:p14="http://schemas.microsoft.com/office/powerpoint/2010/main" val="2425181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20</a:t>
            </a:fld>
            <a:endParaRPr lang="en-NZ"/>
          </a:p>
        </p:txBody>
      </p:sp>
    </p:spTree>
    <p:extLst>
      <p:ext uri="{BB962C8B-B14F-4D97-AF65-F5344CB8AC3E}">
        <p14:creationId xmlns:p14="http://schemas.microsoft.com/office/powerpoint/2010/main" val="3357000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21</a:t>
            </a:fld>
            <a:endParaRPr lang="en-NZ"/>
          </a:p>
        </p:txBody>
      </p:sp>
    </p:spTree>
    <p:extLst>
      <p:ext uri="{BB962C8B-B14F-4D97-AF65-F5344CB8AC3E}">
        <p14:creationId xmlns:p14="http://schemas.microsoft.com/office/powerpoint/2010/main" val="2618461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22</a:t>
            </a:fld>
            <a:endParaRPr lang="en-NZ"/>
          </a:p>
        </p:txBody>
      </p:sp>
    </p:spTree>
    <p:extLst>
      <p:ext uri="{BB962C8B-B14F-4D97-AF65-F5344CB8AC3E}">
        <p14:creationId xmlns:p14="http://schemas.microsoft.com/office/powerpoint/2010/main" val="1428061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23</a:t>
            </a:fld>
            <a:endParaRPr lang="en-NZ"/>
          </a:p>
        </p:txBody>
      </p:sp>
    </p:spTree>
    <p:extLst>
      <p:ext uri="{BB962C8B-B14F-4D97-AF65-F5344CB8AC3E}">
        <p14:creationId xmlns:p14="http://schemas.microsoft.com/office/powerpoint/2010/main" val="3526122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24</a:t>
            </a:fld>
            <a:endParaRPr lang="en-NZ"/>
          </a:p>
        </p:txBody>
      </p:sp>
    </p:spTree>
    <p:extLst>
      <p:ext uri="{BB962C8B-B14F-4D97-AF65-F5344CB8AC3E}">
        <p14:creationId xmlns:p14="http://schemas.microsoft.com/office/powerpoint/2010/main" val="1385758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25</a:t>
            </a:fld>
            <a:endParaRPr lang="en-NZ"/>
          </a:p>
        </p:txBody>
      </p:sp>
    </p:spTree>
    <p:extLst>
      <p:ext uri="{BB962C8B-B14F-4D97-AF65-F5344CB8AC3E}">
        <p14:creationId xmlns:p14="http://schemas.microsoft.com/office/powerpoint/2010/main" val="1759985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26</a:t>
            </a:fld>
            <a:endParaRPr lang="en-NZ"/>
          </a:p>
        </p:txBody>
      </p:sp>
    </p:spTree>
    <p:extLst>
      <p:ext uri="{BB962C8B-B14F-4D97-AF65-F5344CB8AC3E}">
        <p14:creationId xmlns:p14="http://schemas.microsoft.com/office/powerpoint/2010/main" val="800597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9CF7FA35-EFA2-4EE7-AA7D-7D69E7351734}" type="slidenum">
              <a:rPr lang="en-NZ" smtClean="0">
                <a:solidFill>
                  <a:prstClr val="black"/>
                </a:solidFill>
              </a:rPr>
              <a:pPr/>
              <a:t>27</a:t>
            </a:fld>
            <a:endParaRPr lang="en-NZ">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28</a:t>
            </a:fld>
            <a:endParaRPr lang="en-NZ"/>
          </a:p>
        </p:txBody>
      </p:sp>
    </p:spTree>
    <p:extLst>
      <p:ext uri="{BB962C8B-B14F-4D97-AF65-F5344CB8AC3E}">
        <p14:creationId xmlns:p14="http://schemas.microsoft.com/office/powerpoint/2010/main" val="11069332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29</a:t>
            </a:fld>
            <a:endParaRPr lang="en-NZ"/>
          </a:p>
        </p:txBody>
      </p:sp>
    </p:spTree>
    <p:extLst>
      <p:ext uri="{BB962C8B-B14F-4D97-AF65-F5344CB8AC3E}">
        <p14:creationId xmlns:p14="http://schemas.microsoft.com/office/powerpoint/2010/main" val="3940284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b="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D06D580-12CD-45BE-924C-F9972DE86CA7}" type="slidenum">
              <a:rPr lang="en-NZ" smtClean="0"/>
              <a:pPr/>
              <a:t>3</a:t>
            </a:fld>
            <a:endParaRPr lang="en-NZ"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30</a:t>
            </a:fld>
            <a:endParaRPr lang="en-NZ"/>
          </a:p>
        </p:txBody>
      </p:sp>
    </p:spTree>
    <p:extLst>
      <p:ext uri="{BB962C8B-B14F-4D97-AF65-F5344CB8AC3E}">
        <p14:creationId xmlns:p14="http://schemas.microsoft.com/office/powerpoint/2010/main" val="348982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31</a:t>
            </a:fld>
            <a:endParaRPr lang="en-NZ"/>
          </a:p>
        </p:txBody>
      </p:sp>
    </p:spTree>
    <p:extLst>
      <p:ext uri="{BB962C8B-B14F-4D97-AF65-F5344CB8AC3E}">
        <p14:creationId xmlns:p14="http://schemas.microsoft.com/office/powerpoint/2010/main" val="581435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32</a:t>
            </a:fld>
            <a:endParaRPr lang="en-NZ"/>
          </a:p>
        </p:txBody>
      </p:sp>
    </p:spTree>
    <p:extLst>
      <p:ext uri="{BB962C8B-B14F-4D97-AF65-F5344CB8AC3E}">
        <p14:creationId xmlns:p14="http://schemas.microsoft.com/office/powerpoint/2010/main" val="28223949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33</a:t>
            </a:fld>
            <a:endParaRPr lang="en-NZ"/>
          </a:p>
        </p:txBody>
      </p:sp>
    </p:spTree>
    <p:extLst>
      <p:ext uri="{BB962C8B-B14F-4D97-AF65-F5344CB8AC3E}">
        <p14:creationId xmlns:p14="http://schemas.microsoft.com/office/powerpoint/2010/main" val="3506161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7D06D580-12CD-45BE-924C-F9972DE86CA7}" type="slidenum">
              <a:rPr lang="en-NZ" smtClean="0"/>
              <a:pPr/>
              <a:t>34</a:t>
            </a:fld>
            <a:endParaRPr lang="en-NZ" dirty="0"/>
          </a:p>
        </p:txBody>
      </p:sp>
    </p:spTree>
    <p:extLst>
      <p:ext uri="{BB962C8B-B14F-4D97-AF65-F5344CB8AC3E}">
        <p14:creationId xmlns:p14="http://schemas.microsoft.com/office/powerpoint/2010/main" val="1806416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D06D580-12CD-45BE-924C-F9972DE86CA7}" type="slidenum">
              <a:rPr lang="en-NZ" smtClean="0">
                <a:solidFill>
                  <a:prstClr val="black"/>
                </a:solidFill>
              </a:rPr>
              <a:pPr/>
              <a:t>4</a:t>
            </a:fld>
            <a:endParaRPr lang="en-NZ"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CF7FA35-EFA2-4EE7-AA7D-7D69E7351734}" type="slidenum">
              <a:rPr lang="en-NZ" smtClean="0"/>
              <a:pPr/>
              <a:t>5</a:t>
            </a:fld>
            <a:endParaRPr lang="en-N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0037">
              <a:defRPr/>
            </a:pPr>
            <a:endParaRPr lang="en-US" sz="1400" dirty="0">
              <a:latin typeface="Georgia" panose="02040502050405020303" pitchFamily="18" charset="0"/>
            </a:endParaRPr>
          </a:p>
          <a:p>
            <a:pPr lvl="0"/>
            <a:endParaRPr lang="en-NZ"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7D06D580-12CD-45BE-924C-F9972DE86CA7}" type="slidenum">
              <a:rPr lang="en-NZ" smtClean="0">
                <a:solidFill>
                  <a:prstClr val="black"/>
                </a:solidFill>
              </a:rPr>
              <a:pPr/>
              <a:t>6</a:t>
            </a:fld>
            <a:endParaRPr lang="en-NZ"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1400" dirty="0">
              <a:latin typeface="Georgia" panose="02040502050405020303" pitchFamily="18" charset="0"/>
            </a:endParaRPr>
          </a:p>
          <a:p>
            <a:pPr lvl="0"/>
            <a:endParaRPr lang="en-NZ" dirty="0" smtClean="0"/>
          </a:p>
          <a:p>
            <a:pPr lvl="0"/>
            <a:endParaRPr lang="en-US" dirty="0">
              <a:latin typeface="Times New Roman" pitchFamily="18" charset="0"/>
              <a:cs typeface="Times New Roman" pitchFamily="18" charset="0"/>
            </a:endParaRPr>
          </a:p>
          <a:p>
            <a:pPr lvl="0"/>
            <a:endParaRPr lang="en-NZ"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fld id="{7D06D580-12CD-45BE-924C-F9972DE86CA7}" type="slidenum">
              <a:rPr lang="en-NZ" smtClean="0">
                <a:solidFill>
                  <a:prstClr val="black"/>
                </a:solidFill>
              </a:rPr>
              <a:pPr/>
              <a:t>7</a:t>
            </a:fld>
            <a:endParaRPr lang="en-NZ"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467E77E9-B671-4D7D-ABA0-28D241851000}" type="slidenum">
              <a:rPr lang="en-NZ" smtClean="0"/>
              <a:t>8</a:t>
            </a:fld>
            <a:endParaRPr lang="en-NZ"/>
          </a:p>
        </p:txBody>
      </p:sp>
    </p:spTree>
    <p:extLst>
      <p:ext uri="{BB962C8B-B14F-4D97-AF65-F5344CB8AC3E}">
        <p14:creationId xmlns:p14="http://schemas.microsoft.com/office/powerpoint/2010/main" val="1591659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48680" y="4355976"/>
            <a:ext cx="5486400" cy="4114800"/>
          </a:xfrm>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277ABDB3-98E8-4BB0-B133-F970EEA2DFF6}" type="slidenum">
              <a:rPr lang="en-NZ" smtClean="0"/>
              <a:pPr/>
              <a:t>9</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933EBD6B-8B72-415C-BB84-DEEEE76BE867}" type="datetimeFigureOut">
              <a:rPr lang="en-NZ" smtClean="0"/>
              <a:t>2/04/2019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1340249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933EBD6B-8B72-415C-BB84-DEEEE76BE867}" type="datetimeFigureOut">
              <a:rPr lang="en-NZ" smtClean="0"/>
              <a:t>2/04/2019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3502398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933EBD6B-8B72-415C-BB84-DEEEE76BE867}" type="datetimeFigureOut">
              <a:rPr lang="en-NZ" smtClean="0"/>
              <a:t>2/04/2019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3535048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282" y="0"/>
            <a:ext cx="6643734" cy="1214422"/>
          </a:xfrm>
        </p:spPr>
        <p:txBody>
          <a:bodyPr>
            <a:noAutofit/>
          </a:bodyPr>
          <a:lstStyle>
            <a:lvl1pPr algn="ctr" defTabSz="914400" rtl="0" eaLnBrk="1" latinLnBrk="0" hangingPunct="1">
              <a:spcBef>
                <a:spcPct val="0"/>
              </a:spcBef>
              <a:buNone/>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Text Placeholder 2"/>
          <p:cNvSpPr>
            <a:spLocks noGrp="1"/>
          </p:cNvSpPr>
          <p:nvPr>
            <p:ph type="body" sz="half" idx="1"/>
          </p:nvPr>
        </p:nvSpPr>
        <p:spPr>
          <a:xfrm>
            <a:off x="0" y="1371600"/>
            <a:ext cx="44958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4" name="Content Placeholder 3"/>
          <p:cNvSpPr>
            <a:spLocks noGrp="1"/>
          </p:cNvSpPr>
          <p:nvPr>
            <p:ph sz="half" idx="2"/>
          </p:nvPr>
        </p:nvSpPr>
        <p:spPr>
          <a:xfrm>
            <a:off x="4648200" y="1371600"/>
            <a:ext cx="44958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Tree>
    <p:extLst>
      <p:ext uri="{BB962C8B-B14F-4D97-AF65-F5344CB8AC3E}">
        <p14:creationId xmlns:p14="http://schemas.microsoft.com/office/powerpoint/2010/main" val="2528377059"/>
      </p:ext>
    </p:extLst>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NZ"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NZ" dirty="0"/>
          </a:p>
        </p:txBody>
      </p:sp>
      <p:pic>
        <p:nvPicPr>
          <p:cNvPr id="5" name="Picture 4" descr="HDCLOGO"/>
          <p:cNvPicPr>
            <a:picLocks noChangeAspect="1" noChangeArrowheads="1"/>
          </p:cNvPicPr>
          <p:nvPr userDrawn="1"/>
        </p:nvPicPr>
        <p:blipFill>
          <a:blip r:embed="rId2">
            <a:clrChange>
              <a:clrFrom>
                <a:srgbClr val="FFFFFF"/>
              </a:clrFrom>
              <a:clrTo>
                <a:srgbClr val="FFFFFF">
                  <a:alpha val="0"/>
                </a:srgbClr>
              </a:clrTo>
            </a:clrChange>
          </a:blip>
          <a:srcRect/>
          <a:stretch>
            <a:fillRect/>
          </a:stretch>
        </p:blipFill>
        <p:spPr bwMode="auto">
          <a:xfrm>
            <a:off x="6948264" y="260648"/>
            <a:ext cx="1961165" cy="1082253"/>
          </a:xfrm>
          <a:prstGeom prst="rect">
            <a:avLst/>
          </a:prstGeom>
          <a:noFill/>
          <a:ln w="9525">
            <a:noFill/>
            <a:miter lim="800000"/>
            <a:headEnd/>
            <a:tailEnd/>
          </a:ln>
        </p:spPr>
      </p:pic>
    </p:spTree>
    <p:extLst>
      <p:ext uri="{BB962C8B-B14F-4D97-AF65-F5344CB8AC3E}">
        <p14:creationId xmlns:p14="http://schemas.microsoft.com/office/powerpoint/2010/main" val="2465842264"/>
      </p:ext>
    </p:extLst>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extLst>
      <p:ext uri="{BB962C8B-B14F-4D97-AF65-F5344CB8AC3E}">
        <p14:creationId xmlns:p14="http://schemas.microsoft.com/office/powerpoint/2010/main" val="1316162149"/>
      </p:ext>
    </p:extLst>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63500309"/>
      </p:ext>
    </p:extLst>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0" y="1371600"/>
            <a:ext cx="4495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371600"/>
            <a:ext cx="44958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extLst>
      <p:ext uri="{BB962C8B-B14F-4D97-AF65-F5344CB8AC3E}">
        <p14:creationId xmlns:p14="http://schemas.microsoft.com/office/powerpoint/2010/main" val="3551618891"/>
      </p:ext>
    </p:extLst>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extLst>
      <p:ext uri="{BB962C8B-B14F-4D97-AF65-F5344CB8AC3E}">
        <p14:creationId xmlns:p14="http://schemas.microsoft.com/office/powerpoint/2010/main" val="2721605803"/>
      </p:ext>
    </p:extLst>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extLst>
      <p:ext uri="{BB962C8B-B14F-4D97-AF65-F5344CB8AC3E}">
        <p14:creationId xmlns:p14="http://schemas.microsoft.com/office/powerpoint/2010/main" val="2957294860"/>
      </p:ext>
    </p:extLst>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559518"/>
      </p:ext>
    </p:extLst>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933EBD6B-8B72-415C-BB84-DEEEE76BE867}" type="datetimeFigureOut">
              <a:rPr lang="en-NZ" smtClean="0"/>
              <a:t>2/04/2019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7398205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53422227"/>
      </p:ext>
    </p:extLst>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40163325"/>
      </p:ext>
    </p:extLst>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extLst>
      <p:ext uri="{BB962C8B-B14F-4D97-AF65-F5344CB8AC3E}">
        <p14:creationId xmlns:p14="http://schemas.microsoft.com/office/powerpoint/2010/main" val="2147314172"/>
      </p:ext>
    </p:extLst>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096000"/>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0" y="0"/>
            <a:ext cx="67056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Tree>
    <p:extLst>
      <p:ext uri="{BB962C8B-B14F-4D97-AF65-F5344CB8AC3E}">
        <p14:creationId xmlns:p14="http://schemas.microsoft.com/office/powerpoint/2010/main" val="4234804434"/>
      </p:ext>
    </p:extLst>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lstStyle/>
          <a:p>
            <a:r>
              <a:rPr lang="en-US" dirty="0" smtClean="0"/>
              <a:t>Click to edit Master title style</a:t>
            </a:r>
            <a:endParaRPr lang="en-NZ" dirty="0"/>
          </a:p>
        </p:txBody>
      </p:sp>
      <p:sp>
        <p:nvSpPr>
          <p:cNvPr id="3" name="Text Placeholder 2"/>
          <p:cNvSpPr>
            <a:spLocks noGrp="1"/>
          </p:cNvSpPr>
          <p:nvPr>
            <p:ph type="body" sz="half" idx="1"/>
          </p:nvPr>
        </p:nvSpPr>
        <p:spPr>
          <a:xfrm>
            <a:off x="0" y="1371600"/>
            <a:ext cx="44958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371600"/>
            <a:ext cx="4495800" cy="4724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a:p>
        </p:txBody>
      </p:sp>
    </p:spTree>
    <p:extLst>
      <p:ext uri="{BB962C8B-B14F-4D97-AF65-F5344CB8AC3E}">
        <p14:creationId xmlns:p14="http://schemas.microsoft.com/office/powerpoint/2010/main" val="3401017104"/>
      </p:ext>
    </p:extLst>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lstStyle/>
          <a:p>
            <a:r>
              <a:rPr lang="en-US" smtClean="0"/>
              <a:t>Click to edit Master title style</a:t>
            </a:r>
            <a:endParaRPr lang="en-NZ"/>
          </a:p>
        </p:txBody>
      </p:sp>
      <p:sp>
        <p:nvSpPr>
          <p:cNvPr id="3" name="Text Placeholder 2"/>
          <p:cNvSpPr>
            <a:spLocks noGrp="1"/>
          </p:cNvSpPr>
          <p:nvPr>
            <p:ph type="body" sz="half" idx="1"/>
          </p:nvPr>
        </p:nvSpPr>
        <p:spPr>
          <a:xfrm>
            <a:off x="0" y="1371600"/>
            <a:ext cx="44958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quarter" idx="2"/>
          </p:nvPr>
        </p:nvSpPr>
        <p:spPr>
          <a:xfrm>
            <a:off x="4648200" y="1371600"/>
            <a:ext cx="44958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Content Placeholder 4"/>
          <p:cNvSpPr>
            <a:spLocks noGrp="1"/>
          </p:cNvSpPr>
          <p:nvPr>
            <p:ph sz="quarter" idx="3"/>
          </p:nvPr>
        </p:nvSpPr>
        <p:spPr>
          <a:xfrm>
            <a:off x="4648200" y="3810000"/>
            <a:ext cx="44958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pic>
        <p:nvPicPr>
          <p:cNvPr id="6" name="Picture 4" descr="HDCLOGO"/>
          <p:cNvPicPr>
            <a:picLocks noChangeAspect="1" noChangeArrowheads="1"/>
          </p:cNvPicPr>
          <p:nvPr userDrawn="1"/>
        </p:nvPicPr>
        <p:blipFill>
          <a:blip r:embed="rId2">
            <a:clrChange>
              <a:clrFrom>
                <a:srgbClr val="FFFFFF"/>
              </a:clrFrom>
              <a:clrTo>
                <a:srgbClr val="FFFFFF">
                  <a:alpha val="0"/>
                </a:srgbClr>
              </a:clrTo>
            </a:clrChange>
          </a:blip>
          <a:srcRect/>
          <a:stretch>
            <a:fillRect/>
          </a:stretch>
        </p:blipFill>
        <p:spPr bwMode="auto">
          <a:xfrm>
            <a:off x="6948264" y="260648"/>
            <a:ext cx="1961165" cy="1082253"/>
          </a:xfrm>
          <a:prstGeom prst="rect">
            <a:avLst/>
          </a:prstGeom>
          <a:noFill/>
          <a:ln w="9525">
            <a:noFill/>
            <a:miter lim="800000"/>
            <a:headEnd/>
            <a:tailEnd/>
          </a:ln>
        </p:spPr>
      </p:pic>
    </p:spTree>
    <p:extLst>
      <p:ext uri="{BB962C8B-B14F-4D97-AF65-F5344CB8AC3E}">
        <p14:creationId xmlns:p14="http://schemas.microsoft.com/office/powerpoint/2010/main" val="2902607321"/>
      </p:ext>
    </p:extLst>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lstStyle/>
          <a:p>
            <a:r>
              <a:rPr lang="en-US" smtClean="0"/>
              <a:t>Click to edit Master title style</a:t>
            </a:r>
            <a:endParaRPr lang="en-NZ"/>
          </a:p>
        </p:txBody>
      </p:sp>
      <p:sp>
        <p:nvSpPr>
          <p:cNvPr id="3" name="Table Placeholder 2"/>
          <p:cNvSpPr>
            <a:spLocks noGrp="1"/>
          </p:cNvSpPr>
          <p:nvPr>
            <p:ph type="tbl" idx="1"/>
          </p:nvPr>
        </p:nvSpPr>
        <p:spPr>
          <a:xfrm>
            <a:off x="0" y="1371600"/>
            <a:ext cx="9144000" cy="4724400"/>
          </a:xfrm>
        </p:spPr>
        <p:txBody>
          <a:bodyPr/>
          <a:lstStyle/>
          <a:p>
            <a:pPr lvl="0"/>
            <a:endParaRPr lang="en-NZ" noProof="0" dirty="0" smtClean="0"/>
          </a:p>
        </p:txBody>
      </p:sp>
    </p:spTree>
    <p:extLst>
      <p:ext uri="{BB962C8B-B14F-4D97-AF65-F5344CB8AC3E}">
        <p14:creationId xmlns:p14="http://schemas.microsoft.com/office/powerpoint/2010/main" val="1168422235"/>
      </p:ext>
    </p:extLst>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baseline="0">
                <a:solidFill>
                  <a:srgbClr val="C00000"/>
                </a:solidFill>
              </a:defRPr>
            </a:lvl1pPr>
          </a:lstStyle>
          <a:p>
            <a:r>
              <a:rPr lang="en-US" smtClean="0"/>
              <a:t>Click to edit Master title style</a:t>
            </a:r>
            <a:endParaRPr lang="en-NZ"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dirty="0"/>
          </a:p>
        </p:txBody>
      </p:sp>
      <p:sp>
        <p:nvSpPr>
          <p:cNvPr id="4" name="Date Placeholder 3"/>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NZ"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36297631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baseline="0">
                <a:solidFill>
                  <a:srgbClr val="C00000"/>
                </a:solidFill>
              </a:defRPr>
            </a:lvl1pPr>
          </a:lstStyle>
          <a:p>
            <a:r>
              <a:rPr lang="en-US" smtClean="0"/>
              <a:t>Click to edit Master title style</a:t>
            </a:r>
            <a:endParaRPr lang="en-NZ"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NZ"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38049127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NZ"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51141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3EBD6B-8B72-415C-BB84-DEEEE76BE867}" type="datetimeFigureOut">
              <a:rPr lang="en-NZ" smtClean="0"/>
              <a:t>2/04/2019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16218613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lgn="ctr" defTabSz="914400" rtl="0" eaLnBrk="1" latinLnBrk="0" hangingPunct="1">
              <a:spcBef>
                <a:spcPct val="0"/>
              </a:spcBef>
              <a:buNone/>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NZ"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20354477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lgn="ctr" defTabSz="914400" rtl="0" eaLnBrk="1" latinLnBrk="0" hangingPunct="1">
              <a:spcBef>
                <a:spcPct val="0"/>
              </a:spcBef>
              <a:buNone/>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NZ"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13672154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lgn="ctr" defTabSz="914400" rtl="0" eaLnBrk="1" latinLnBrk="0" hangingPunct="1">
              <a:spcBef>
                <a:spcPct val="0"/>
              </a:spcBef>
              <a:buNone/>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Date Placeholder 2"/>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NZ"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17814984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NZ"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24508966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1428736"/>
            <a:ext cx="5140354" cy="469742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NZ"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41881703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NZ"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2597084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NZ"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41945906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71612"/>
            <a:ext cx="2057400" cy="4554551"/>
          </a:xfrm>
        </p:spPr>
        <p:txBody>
          <a:bodyPr vert="eaVert">
            <a:normAutofit/>
          </a:bodyPr>
          <a:lstStyle>
            <a:lvl1pPr algn="ctr" defTabSz="914400" rtl="0" eaLnBrk="1" latinLnBrk="0" hangingPunct="1">
              <a:spcBef>
                <a:spcPct val="0"/>
              </a:spcBef>
              <a:buNone/>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NZ"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spTree>
    <p:extLst>
      <p:ext uri="{BB962C8B-B14F-4D97-AF65-F5344CB8AC3E}">
        <p14:creationId xmlns:p14="http://schemas.microsoft.com/office/powerpoint/2010/main" val="34508560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4282" y="0"/>
            <a:ext cx="6643734" cy="1214422"/>
          </a:xfrm>
        </p:spPr>
        <p:txBody>
          <a:bodyPr>
            <a:noAutofit/>
          </a:bodyPr>
          <a:lstStyle>
            <a:lvl1pPr algn="ctr" defTabSz="914400" rtl="0" eaLnBrk="1" latinLnBrk="0" hangingPunct="1">
              <a:spcBef>
                <a:spcPct val="0"/>
              </a:spcBef>
              <a:buNone/>
              <a:defRPr lang="en-NZ" sz="4400" b="1" kern="1200" baseline="0" dirty="0">
                <a:solidFill>
                  <a:srgbClr val="C00000"/>
                </a:solidFill>
                <a:latin typeface="+mj-lt"/>
                <a:ea typeface="+mj-ea"/>
                <a:cs typeface="+mj-cs"/>
              </a:defRPr>
            </a:lvl1pPr>
          </a:lstStyle>
          <a:p>
            <a:r>
              <a:rPr lang="en-US" smtClean="0"/>
              <a:t>Click to edit Master title style</a:t>
            </a:r>
            <a:endParaRPr lang="en-NZ" dirty="0"/>
          </a:p>
        </p:txBody>
      </p:sp>
      <p:sp>
        <p:nvSpPr>
          <p:cNvPr id="3" name="Text Placeholder 2"/>
          <p:cNvSpPr>
            <a:spLocks noGrp="1"/>
          </p:cNvSpPr>
          <p:nvPr>
            <p:ph type="body" sz="half" idx="1"/>
          </p:nvPr>
        </p:nvSpPr>
        <p:spPr>
          <a:xfrm>
            <a:off x="0" y="1371600"/>
            <a:ext cx="44958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
        <p:nvSpPr>
          <p:cNvPr id="4" name="Content Placeholder 3"/>
          <p:cNvSpPr>
            <a:spLocks noGrp="1"/>
          </p:cNvSpPr>
          <p:nvPr>
            <p:ph sz="half" idx="2"/>
          </p:nvPr>
        </p:nvSpPr>
        <p:spPr>
          <a:xfrm>
            <a:off x="4648200" y="1371600"/>
            <a:ext cx="44958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dirty="0"/>
          </a:p>
        </p:txBody>
      </p:sp>
    </p:spTree>
    <p:extLst>
      <p:ext uri="{BB962C8B-B14F-4D97-AF65-F5344CB8AC3E}">
        <p14:creationId xmlns:p14="http://schemas.microsoft.com/office/powerpoint/2010/main" val="416141973"/>
      </p:ext>
    </p:extLst>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933EBD6B-8B72-415C-BB84-DEEEE76BE867}" type="datetimeFigureOut">
              <a:rPr lang="en-NZ" smtClean="0"/>
              <a:t>2/04/2019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303234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933EBD6B-8B72-415C-BB84-DEEEE76BE867}" type="datetimeFigureOut">
              <a:rPr lang="en-NZ" smtClean="0"/>
              <a:t>2/04/2019</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2208073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933EBD6B-8B72-415C-BB84-DEEEE76BE867}" type="datetimeFigureOut">
              <a:rPr lang="en-NZ" smtClean="0"/>
              <a:t>2/04/2019</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2895285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EBD6B-8B72-415C-BB84-DEEEE76BE867}" type="datetimeFigureOut">
              <a:rPr lang="en-NZ" smtClean="0"/>
              <a:t>2/04/2019</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685322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3EBD6B-8B72-415C-BB84-DEEEE76BE867}" type="datetimeFigureOut">
              <a:rPr lang="en-NZ" smtClean="0"/>
              <a:t>2/04/2019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2473542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3EBD6B-8B72-415C-BB84-DEEEE76BE867}" type="datetimeFigureOut">
              <a:rPr lang="en-NZ" smtClean="0"/>
              <a:t>2/04/2019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DA642CB-5430-4734-9FC8-457DFBEB9137}" type="slidenum">
              <a:rPr lang="en-NZ" smtClean="0"/>
              <a:t>‹#›</a:t>
            </a:fld>
            <a:endParaRPr lang="en-NZ"/>
          </a:p>
        </p:txBody>
      </p:sp>
    </p:spTree>
    <p:extLst>
      <p:ext uri="{BB962C8B-B14F-4D97-AF65-F5344CB8AC3E}">
        <p14:creationId xmlns:p14="http://schemas.microsoft.com/office/powerpoint/2010/main" val="3137153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EBD6B-8B72-415C-BB84-DEEEE76BE867}" type="datetimeFigureOut">
              <a:rPr lang="en-NZ" smtClean="0"/>
              <a:t>2/04/2019</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A642CB-5430-4734-9FC8-457DFBEB9137}" type="slidenum">
              <a:rPr lang="en-NZ" smtClean="0"/>
              <a:t>‹#›</a:t>
            </a:fld>
            <a:endParaRPr lang="en-NZ"/>
          </a:p>
        </p:txBody>
      </p:sp>
    </p:spTree>
    <p:extLst>
      <p:ext uri="{BB962C8B-B14F-4D97-AF65-F5344CB8AC3E}">
        <p14:creationId xmlns:p14="http://schemas.microsoft.com/office/powerpoint/2010/main" val="38625714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990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35" name="Text Box 11"/>
          <p:cNvSpPr txBox="1">
            <a:spLocks noChangeArrowheads="1"/>
          </p:cNvSpPr>
          <p:nvPr/>
        </p:nvSpPr>
        <p:spPr bwMode="auto">
          <a:xfrm>
            <a:off x="762000" y="2286000"/>
            <a:ext cx="7696200" cy="457200"/>
          </a:xfrm>
          <a:prstGeom prst="rect">
            <a:avLst/>
          </a:prstGeom>
          <a:noFill/>
          <a:ln w="9525">
            <a:noFill/>
            <a:miter lim="800000"/>
            <a:headEnd/>
            <a:tailEnd/>
          </a:ln>
          <a:effectLst/>
        </p:spPr>
        <p:txBody>
          <a:bodyPr>
            <a:spAutoFit/>
          </a:bodyPr>
          <a:lstStyle/>
          <a:p>
            <a:pPr fontAlgn="base">
              <a:spcBef>
                <a:spcPct val="50000"/>
              </a:spcBef>
              <a:spcAft>
                <a:spcPct val="0"/>
              </a:spcAft>
              <a:buClr>
                <a:srgbClr val="CC0000"/>
              </a:buClr>
              <a:buFont typeface="Wingdings" pitchFamily="2" charset="2"/>
              <a:buChar char="§"/>
              <a:defRPr/>
            </a:pPr>
            <a:endParaRPr lang="en-GB" sz="2400" dirty="0">
              <a:solidFill>
                <a:srgbClr val="00CCFF"/>
              </a:solidFill>
              <a:latin typeface="Times New Roman" pitchFamily="18" charset="0"/>
            </a:endParaRPr>
          </a:p>
        </p:txBody>
      </p:sp>
      <p:sp>
        <p:nvSpPr>
          <p:cNvPr id="1036" name="Text Box 12"/>
          <p:cNvSpPr txBox="1">
            <a:spLocks noChangeArrowheads="1"/>
          </p:cNvSpPr>
          <p:nvPr/>
        </p:nvSpPr>
        <p:spPr bwMode="auto">
          <a:xfrm>
            <a:off x="762000" y="2590800"/>
            <a:ext cx="6629400" cy="457200"/>
          </a:xfrm>
          <a:prstGeom prst="rect">
            <a:avLst/>
          </a:prstGeom>
          <a:noFill/>
          <a:ln w="9525">
            <a:noFill/>
            <a:miter lim="800000"/>
            <a:headEnd/>
            <a:tailEnd/>
          </a:ln>
          <a:effectLst/>
        </p:spPr>
        <p:txBody>
          <a:bodyPr>
            <a:spAutoFit/>
          </a:bodyPr>
          <a:lstStyle/>
          <a:p>
            <a:pPr fontAlgn="base">
              <a:spcBef>
                <a:spcPct val="50000"/>
              </a:spcBef>
              <a:spcAft>
                <a:spcPct val="0"/>
              </a:spcAft>
              <a:buClr>
                <a:srgbClr val="CC0000"/>
              </a:buClr>
              <a:buFont typeface="Wingdings" pitchFamily="2" charset="2"/>
              <a:buNone/>
              <a:defRPr/>
            </a:pPr>
            <a:endParaRPr lang="en-GB" sz="2400" dirty="0">
              <a:solidFill>
                <a:srgbClr val="00CCFF"/>
              </a:solidFill>
              <a:latin typeface="Times New Roman" pitchFamily="18" charset="0"/>
            </a:endParaRPr>
          </a:p>
        </p:txBody>
      </p:sp>
      <p:sp>
        <p:nvSpPr>
          <p:cNvPr id="3078" name="Rectangle 15"/>
          <p:cNvSpPr>
            <a:spLocks noGrp="1" noChangeArrowheads="1"/>
          </p:cNvSpPr>
          <p:nvPr>
            <p:ph type="body" idx="1"/>
          </p:nvPr>
        </p:nvSpPr>
        <p:spPr bwMode="auto">
          <a:xfrm>
            <a:off x="0" y="1371600"/>
            <a:ext cx="9144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36 or 40 point</a:t>
            </a:r>
          </a:p>
          <a:p>
            <a:pPr lvl="0"/>
            <a:r>
              <a:rPr lang="en-US" smtClean="0"/>
              <a:t>Black</a:t>
            </a:r>
          </a:p>
          <a:p>
            <a:pPr lvl="0"/>
            <a:r>
              <a:rPr lang="en-US" smtClean="0"/>
              <a:t>Arial font</a:t>
            </a:r>
          </a:p>
          <a:p>
            <a:pPr lvl="0"/>
            <a:r>
              <a:rPr lang="en-US" smtClean="0"/>
              <a:t>0.2 spacing after paragraph</a:t>
            </a:r>
          </a:p>
          <a:p>
            <a:pPr lvl="1"/>
            <a:endParaRPr lang="en-US" smtClean="0"/>
          </a:p>
        </p:txBody>
      </p:sp>
    </p:spTree>
    <p:extLst>
      <p:ext uri="{BB962C8B-B14F-4D97-AF65-F5344CB8AC3E}">
        <p14:creationId xmlns:p14="http://schemas.microsoft.com/office/powerpoint/2010/main" val="666941621"/>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ransition>
    <p:cut/>
  </p:transition>
  <p:txStyles>
    <p:titleStyle>
      <a:lvl1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2pPr>
      <a:lvl3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3pPr>
      <a:lvl4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4pPr>
      <a:lvl5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5pPr>
      <a:lvl6pPr marL="4572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6pPr>
      <a:lvl7pPr marL="9144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7pPr>
      <a:lvl8pPr marL="13716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8pPr>
      <a:lvl9pPr marL="18288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9pPr>
    </p:titleStyle>
    <p:bodyStyle>
      <a:lvl1pPr marL="660400" indent="-660400" algn="l" rtl="0" eaLnBrk="0" fontAlgn="base" hangingPunct="0">
        <a:spcBef>
          <a:spcPct val="20000"/>
        </a:spcBef>
        <a:spcAft>
          <a:spcPct val="0"/>
        </a:spcAft>
        <a:buClr>
          <a:srgbClr val="CC0000"/>
        </a:buClr>
        <a:buFont typeface="Wingdings" pitchFamily="2" charset="2"/>
        <a:buChar char="§"/>
        <a:defRPr sz="4000">
          <a:solidFill>
            <a:schemeClr val="tx1"/>
          </a:solidFill>
          <a:latin typeface="+mn-lt"/>
          <a:ea typeface="+mn-ea"/>
          <a:cs typeface="+mn-cs"/>
        </a:defRPr>
      </a:lvl1pPr>
      <a:lvl2pPr marL="1136650" indent="-285750" algn="l" rtl="0" eaLnBrk="0" fontAlgn="base" hangingPunct="0">
        <a:spcBef>
          <a:spcPct val="20000"/>
        </a:spcBef>
        <a:spcAft>
          <a:spcPct val="0"/>
        </a:spcAft>
        <a:buChar char="–"/>
        <a:defRPr sz="2800">
          <a:solidFill>
            <a:schemeClr val="tx1"/>
          </a:solidFill>
          <a:latin typeface="Times New Roman" pitchFamily="18" charset="0"/>
        </a:defRPr>
      </a:lvl2pPr>
      <a:lvl3pPr marL="1555750" indent="-228600" algn="l" rtl="0" eaLnBrk="0" fontAlgn="base" hangingPunct="0">
        <a:spcBef>
          <a:spcPct val="20000"/>
        </a:spcBef>
        <a:spcAft>
          <a:spcPct val="0"/>
        </a:spcAft>
        <a:buChar char="•"/>
        <a:defRPr sz="2400">
          <a:solidFill>
            <a:schemeClr val="tx1"/>
          </a:solidFill>
          <a:latin typeface="Times New Roman" pitchFamily="18" charset="0"/>
        </a:defRPr>
      </a:lvl3pPr>
      <a:lvl4pPr marL="1974850" indent="-228600" algn="l" rtl="0" eaLnBrk="0" fontAlgn="base" hangingPunct="0">
        <a:spcBef>
          <a:spcPct val="20000"/>
        </a:spcBef>
        <a:spcAft>
          <a:spcPct val="0"/>
        </a:spcAft>
        <a:buChar char="–"/>
        <a:defRPr sz="2000">
          <a:solidFill>
            <a:schemeClr val="tx1"/>
          </a:solidFill>
          <a:latin typeface="Times New Roman" pitchFamily="18" charset="0"/>
        </a:defRPr>
      </a:lvl4pPr>
      <a:lvl5pPr marL="2393950" indent="-228600" algn="l" rtl="0" eaLnBrk="0" fontAlgn="base" hangingPunct="0">
        <a:spcBef>
          <a:spcPct val="20000"/>
        </a:spcBef>
        <a:spcAft>
          <a:spcPct val="0"/>
        </a:spcAft>
        <a:buChar char="»"/>
        <a:defRPr sz="2000">
          <a:solidFill>
            <a:schemeClr val="tx1"/>
          </a:solidFill>
          <a:latin typeface="Times New Roman" pitchFamily="18" charset="0"/>
        </a:defRPr>
      </a:lvl5pPr>
      <a:lvl6pPr marL="2851150" indent="-228600" algn="l" rtl="0" fontAlgn="base">
        <a:spcBef>
          <a:spcPct val="20000"/>
        </a:spcBef>
        <a:spcAft>
          <a:spcPct val="0"/>
        </a:spcAft>
        <a:buChar char="»"/>
        <a:defRPr sz="2000">
          <a:solidFill>
            <a:schemeClr val="tx1"/>
          </a:solidFill>
          <a:latin typeface="Times New Roman" pitchFamily="18" charset="0"/>
        </a:defRPr>
      </a:lvl6pPr>
      <a:lvl7pPr marL="3308350" indent="-228600" algn="l" rtl="0" fontAlgn="base">
        <a:spcBef>
          <a:spcPct val="20000"/>
        </a:spcBef>
        <a:spcAft>
          <a:spcPct val="0"/>
        </a:spcAft>
        <a:buChar char="»"/>
        <a:defRPr sz="2000">
          <a:solidFill>
            <a:schemeClr val="tx1"/>
          </a:solidFill>
          <a:latin typeface="Times New Roman" pitchFamily="18" charset="0"/>
        </a:defRPr>
      </a:lvl7pPr>
      <a:lvl8pPr marL="3765550" indent="-228600" algn="l" rtl="0" fontAlgn="base">
        <a:spcBef>
          <a:spcPct val="20000"/>
        </a:spcBef>
        <a:spcAft>
          <a:spcPct val="0"/>
        </a:spcAft>
        <a:buChar char="»"/>
        <a:defRPr sz="2000">
          <a:solidFill>
            <a:schemeClr val="tx1"/>
          </a:solidFill>
          <a:latin typeface="Times New Roman" pitchFamily="18" charset="0"/>
        </a:defRPr>
      </a:lvl8pPr>
      <a:lvl9pPr marL="4222750" indent="-228600" algn="l" rtl="0" fontAlgn="base">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6329378" cy="1143000"/>
          </a:xfrm>
          <a:prstGeom prst="rect">
            <a:avLst/>
          </a:prstGeom>
        </p:spPr>
        <p:txBody>
          <a:bodyPr vert="horz" lIns="91440" tIns="45720" rIns="91440" bIns="45720" rtlCol="0" anchor="ctr">
            <a:normAutofit/>
          </a:bodyPr>
          <a:lstStyle/>
          <a:p>
            <a:r>
              <a:rPr lang="en-US" smtClean="0"/>
              <a:t>Click to edit Master title style</a:t>
            </a:r>
            <a:endParaRPr lang="en-NZ"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63F34-7645-4B1B-809F-A92BAD5E6CE5}" type="datetimeFigureOut">
              <a:rPr lang="en-NZ" smtClean="0">
                <a:solidFill>
                  <a:prstClr val="black">
                    <a:tint val="75000"/>
                  </a:prstClr>
                </a:solidFill>
              </a:rPr>
              <a:pPr/>
              <a:t>2/04/2019</a:t>
            </a:fld>
            <a:endParaRPr lang="en-NZ"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3B4E9C-A1A1-4F52-9BA7-E80A5C17DE02}" type="slidenum">
              <a:rPr lang="en-NZ" smtClean="0">
                <a:solidFill>
                  <a:prstClr val="black">
                    <a:tint val="75000"/>
                  </a:prstClr>
                </a:solidFill>
              </a:rPr>
              <a:pPr/>
              <a:t>‹#›</a:t>
            </a:fld>
            <a:endParaRPr lang="en-NZ" dirty="0">
              <a:solidFill>
                <a:prstClr val="black">
                  <a:tint val="75000"/>
                </a:prstClr>
              </a:solidFill>
            </a:endParaRPr>
          </a:p>
        </p:txBody>
      </p:sp>
      <p:pic>
        <p:nvPicPr>
          <p:cNvPr id="7" name="Picture 4" descr="HDCLOGO"/>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1244045326"/>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b="1" dirty="0">
                <a:solidFill>
                  <a:srgbClr val="C00000"/>
                </a:solidFill>
                <a:effectLst>
                  <a:outerShdw blurRad="38100" dist="38100" dir="2700000" algn="tl">
                    <a:srgbClr val="000000">
                      <a:alpha val="43137"/>
                    </a:srgbClr>
                  </a:outerShdw>
                </a:effectLst>
              </a:rPr>
              <a:t>Intravenous Nursing New </a:t>
            </a:r>
            <a:r>
              <a:rPr lang="en-NZ" b="1" dirty="0" smtClean="0">
                <a:solidFill>
                  <a:srgbClr val="C00000"/>
                </a:solidFill>
                <a:effectLst>
                  <a:outerShdw blurRad="38100" dist="38100" dir="2700000" algn="tl">
                    <a:srgbClr val="000000">
                      <a:alpha val="43137"/>
                    </a:srgbClr>
                  </a:outerShdw>
                </a:effectLst>
              </a:rPr>
              <a:t>Zealand</a:t>
            </a:r>
            <a:endParaRPr lang="en-NZ" b="1"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b="1" dirty="0" err="1" smtClean="0">
                <a:solidFill>
                  <a:schemeClr val="tx1"/>
                </a:solidFill>
              </a:rPr>
              <a:t>Dr</a:t>
            </a:r>
            <a:r>
              <a:rPr lang="en-US" b="1" dirty="0" smtClean="0">
                <a:solidFill>
                  <a:schemeClr val="tx1"/>
                </a:solidFill>
              </a:rPr>
              <a:t> Cordelia Thomas</a:t>
            </a:r>
          </a:p>
          <a:p>
            <a:r>
              <a:rPr lang="en-US" b="1" dirty="0" smtClean="0">
                <a:solidFill>
                  <a:schemeClr val="tx1"/>
                </a:solidFill>
              </a:rPr>
              <a:t>Associate Commissioner</a:t>
            </a:r>
          </a:p>
          <a:p>
            <a:r>
              <a:rPr lang="en-US" b="1" dirty="0" smtClean="0">
                <a:solidFill>
                  <a:schemeClr val="tx1"/>
                </a:solidFill>
              </a:rPr>
              <a:t>5 April 2019</a:t>
            </a:r>
            <a:endParaRPr lang="en-NZ" b="1" dirty="0">
              <a:solidFill>
                <a:schemeClr val="tx1"/>
              </a:solidFill>
            </a:endParaRPr>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27411887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55576" y="2276872"/>
            <a:ext cx="7416824" cy="2088232"/>
          </a:xfrm>
        </p:spPr>
        <p:txBody>
          <a:bodyPr>
            <a:normAutofit/>
          </a:bodyPr>
          <a:lstStyle/>
          <a:p>
            <a:r>
              <a:rPr lang="en-NZ" sz="5400" b="1" dirty="0" smtClean="0">
                <a:solidFill>
                  <a:srgbClr val="C00000"/>
                </a:solidFill>
                <a:effectLst>
                  <a:outerShdw blurRad="38100" dist="38100" dir="2700000" algn="tl">
                    <a:srgbClr val="000000">
                      <a:alpha val="43137"/>
                    </a:srgbClr>
                  </a:outerShdw>
                </a:effectLst>
                <a:latin typeface="Georgia" panose="02040502050405020303" pitchFamily="18" charset="0"/>
                <a:cs typeface="Arial" pitchFamily="34" charset="0"/>
              </a:rPr>
              <a:t>Complaint Statistics</a:t>
            </a:r>
          </a:p>
        </p:txBody>
      </p:sp>
      <p:pic>
        <p:nvPicPr>
          <p:cNvPr id="3"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19160835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500" b="1" dirty="0">
                <a:solidFill>
                  <a:srgbClr val="C00000"/>
                </a:solidFill>
                <a:effectLst>
                  <a:outerShdw blurRad="38100" dist="38100" dir="2700000" algn="tl">
                    <a:srgbClr val="000000">
                      <a:alpha val="43137"/>
                    </a:srgbClr>
                  </a:outerShdw>
                </a:effectLst>
              </a:rPr>
              <a:t>Complaints per year</a:t>
            </a:r>
            <a:endParaRPr lang="en-NZ" sz="4500" b="1"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47190905"/>
              </p:ext>
            </p:extLst>
          </p:nvPr>
        </p:nvGraphicFramePr>
        <p:xfrm>
          <a:off x="179512" y="1556792"/>
          <a:ext cx="8784976" cy="5112568"/>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4" descr="HDC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58016" y="116632"/>
            <a:ext cx="2267586" cy="1251349"/>
          </a:xfrm>
          <a:prstGeom prst="rect">
            <a:avLst/>
          </a:prstGeom>
          <a:noFill/>
          <a:ln w="9525">
            <a:noFill/>
            <a:miter lim="800000"/>
            <a:headEnd/>
            <a:tailEnd/>
          </a:ln>
        </p:spPr>
      </p:pic>
    </p:spTree>
    <p:extLst>
      <p:ext uri="{BB962C8B-B14F-4D97-AF65-F5344CB8AC3E}">
        <p14:creationId xmlns:p14="http://schemas.microsoft.com/office/powerpoint/2010/main" val="42617830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500" b="1" dirty="0" smtClean="0">
                <a:solidFill>
                  <a:srgbClr val="C00000"/>
                </a:solidFill>
                <a:effectLst>
                  <a:outerShdw blurRad="38100" dist="38100" dir="2700000" algn="tl">
                    <a:srgbClr val="000000">
                      <a:alpha val="43137"/>
                    </a:srgbClr>
                  </a:outerShdw>
                </a:effectLst>
              </a:rPr>
              <a:t>Individual providers – </a:t>
            </a:r>
            <a:br>
              <a:rPr lang="en-US" sz="4500" b="1" dirty="0" smtClean="0">
                <a:solidFill>
                  <a:srgbClr val="C00000"/>
                </a:solidFill>
                <a:effectLst>
                  <a:outerShdw blurRad="38100" dist="38100" dir="2700000" algn="tl">
                    <a:srgbClr val="000000">
                      <a:alpha val="43137"/>
                    </a:srgbClr>
                  </a:outerShdw>
                </a:effectLst>
              </a:rPr>
            </a:br>
            <a:r>
              <a:rPr lang="en-US" sz="4500" b="1" dirty="0" smtClean="0">
                <a:solidFill>
                  <a:srgbClr val="C00000"/>
                </a:solidFill>
                <a:effectLst>
                  <a:outerShdw blurRad="38100" dist="38100" dir="2700000" algn="tl">
                    <a:srgbClr val="000000">
                      <a:alpha val="43137"/>
                    </a:srgbClr>
                  </a:outerShdw>
                </a:effectLst>
              </a:rPr>
              <a:t>2017/2018</a:t>
            </a:r>
            <a:endParaRPr lang="en-NZ" sz="4500" b="1" dirty="0">
              <a:solidFill>
                <a:srgbClr val="C00000"/>
              </a:solidFill>
              <a:effectLst>
                <a:outerShdw blurRad="38100" dist="38100" dir="2700000" algn="tl">
                  <a:srgbClr val="000000">
                    <a:alpha val="43137"/>
                  </a:srgbClr>
                </a:outerShdw>
              </a:effectLst>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59123080"/>
              </p:ext>
            </p:extLst>
          </p:nvPr>
        </p:nvGraphicFramePr>
        <p:xfrm>
          <a:off x="179512" y="1556792"/>
          <a:ext cx="8856984" cy="5141168"/>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4" descr="HDC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516216" y="0"/>
            <a:ext cx="2478936" cy="1367981"/>
          </a:xfrm>
          <a:prstGeom prst="rect">
            <a:avLst/>
          </a:prstGeom>
          <a:noFill/>
          <a:ln w="9525">
            <a:noFill/>
            <a:miter lim="800000"/>
            <a:headEnd/>
            <a:tailEnd/>
          </a:ln>
        </p:spPr>
      </p:pic>
    </p:spTree>
    <p:extLst>
      <p:ext uri="{BB962C8B-B14F-4D97-AF65-F5344CB8AC3E}">
        <p14:creationId xmlns:p14="http://schemas.microsoft.com/office/powerpoint/2010/main" val="664456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7544" y="260648"/>
            <a:ext cx="6329378" cy="1143000"/>
          </a:xfrm>
        </p:spPr>
        <p:txBody>
          <a:bodyPr>
            <a:noAutofit/>
          </a:bodyPr>
          <a:lstStyle/>
          <a:p>
            <a:r>
              <a:rPr lang="en-US" sz="4500" b="1" dirty="0" smtClean="0">
                <a:solidFill>
                  <a:srgbClr val="C00000"/>
                </a:solidFill>
                <a:effectLst>
                  <a:outerShdw blurRad="38100" dist="38100" dir="2700000" algn="tl">
                    <a:srgbClr val="000000">
                      <a:alpha val="43137"/>
                    </a:srgbClr>
                  </a:outerShdw>
                </a:effectLst>
              </a:rPr>
              <a:t>Group providers – 2017/2018</a:t>
            </a:r>
            <a:endParaRPr lang="en-NZ" sz="4500" b="1" dirty="0">
              <a:solidFill>
                <a:srgbClr val="C00000"/>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29987786"/>
              </p:ext>
            </p:extLst>
          </p:nvPr>
        </p:nvGraphicFramePr>
        <p:xfrm>
          <a:off x="179512" y="1772816"/>
          <a:ext cx="8784976" cy="4997152"/>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4" descr="HDC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26481871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rPr>
              <a:t>Who decides?</a:t>
            </a:r>
            <a:endParaRPr lang="en-NZ"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normAutofit fontScale="92500"/>
          </a:bodyPr>
          <a:lstStyle/>
          <a:p>
            <a:r>
              <a:rPr lang="en-US" dirty="0" smtClean="0"/>
              <a:t>Competent person- consent for self- </a:t>
            </a:r>
          </a:p>
          <a:p>
            <a:r>
              <a:rPr lang="en-US" dirty="0" smtClean="0"/>
              <a:t>Child once 16 years </a:t>
            </a:r>
          </a:p>
          <a:p>
            <a:r>
              <a:rPr lang="en-US" dirty="0" smtClean="0"/>
              <a:t>EPOA or welfare guardian</a:t>
            </a:r>
          </a:p>
          <a:p>
            <a:r>
              <a:rPr lang="en-US" dirty="0" smtClean="0"/>
              <a:t>Right 7(4)</a:t>
            </a:r>
          </a:p>
          <a:p>
            <a:r>
              <a:rPr lang="en-US" dirty="0" smtClean="0"/>
              <a:t>Guardian of incompetent child (under 18 years)</a:t>
            </a:r>
          </a:p>
          <a:p>
            <a:r>
              <a:rPr lang="en-US" dirty="0" smtClean="0"/>
              <a:t>Spouse or whanau </a:t>
            </a:r>
            <a:r>
              <a:rPr lang="en-US" b="1" dirty="0" smtClean="0"/>
              <a:t>cannot </a:t>
            </a:r>
            <a:r>
              <a:rPr lang="en-US" dirty="0" smtClean="0"/>
              <a:t>consent on behalf of person over 18 years</a:t>
            </a:r>
            <a:endParaRPr lang="en-NZ" dirty="0"/>
          </a:p>
        </p:txBody>
      </p:sp>
      <p:pic>
        <p:nvPicPr>
          <p:cNvPr id="5"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pic>
        <p:nvPicPr>
          <p:cNvPr id="1026"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5043487" y="2782094"/>
            <a:ext cx="3248025"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21644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1" name="Rectangle 3"/>
          <p:cNvSpPr>
            <a:spLocks noGrp="1" noChangeArrowheads="1"/>
          </p:cNvSpPr>
          <p:nvPr>
            <p:ph type="title"/>
          </p:nvPr>
        </p:nvSpPr>
        <p:spPr>
          <a:xfrm>
            <a:off x="0" y="404664"/>
            <a:ext cx="7236296" cy="990600"/>
          </a:xfrm>
        </p:spPr>
        <p:txBody>
          <a:bodyPr rtlCol="0">
            <a:normAutofit/>
          </a:bodyPr>
          <a:lstStyle/>
          <a:p>
            <a:pPr eaLnBrk="1" hangingPunct="1">
              <a:lnSpc>
                <a:spcPct val="80000"/>
              </a:lnSpc>
              <a:defRPr/>
            </a:pPr>
            <a:r>
              <a:rPr lang="en-US" b="1" dirty="0" smtClean="0">
                <a:effectLst>
                  <a:outerShdw blurRad="38100" dist="38100" dir="2700000" algn="tl">
                    <a:srgbClr val="000000">
                      <a:alpha val="43137"/>
                    </a:srgbClr>
                  </a:outerShdw>
                </a:effectLst>
                <a:latin typeface="Calibri" panose="020F0502020204030204" pitchFamily="34" charset="0"/>
              </a:rPr>
              <a:t>Informed consent</a:t>
            </a:r>
          </a:p>
        </p:txBody>
      </p:sp>
      <p:sp>
        <p:nvSpPr>
          <p:cNvPr id="14341" name="Rectangle 4"/>
          <p:cNvSpPr>
            <a:spLocks noGrp="1" noChangeArrowheads="1"/>
          </p:cNvSpPr>
          <p:nvPr>
            <p:ph type="body" sz="half" idx="1"/>
          </p:nvPr>
        </p:nvSpPr>
        <p:spPr>
          <a:xfrm>
            <a:off x="395536" y="1228303"/>
            <a:ext cx="5832649" cy="5153025"/>
          </a:xfrm>
        </p:spPr>
        <p:txBody>
          <a:bodyPr>
            <a:normAutofit/>
          </a:bodyPr>
          <a:lstStyle/>
          <a:p>
            <a:pPr marL="0" indent="0">
              <a:spcBef>
                <a:spcPct val="0"/>
              </a:spcBef>
              <a:spcAft>
                <a:spcPts val="2400"/>
              </a:spcAft>
              <a:buFont typeface="Wingdings" pitchFamily="2" charset="2"/>
              <a:buNone/>
            </a:pPr>
            <a:r>
              <a:rPr lang="en-US" dirty="0" smtClean="0">
                <a:latin typeface="+mj-lt"/>
              </a:rPr>
              <a:t>A process with three components:</a:t>
            </a:r>
          </a:p>
          <a:p>
            <a:pPr marL="762000" indent="-762000">
              <a:spcBef>
                <a:spcPct val="0"/>
              </a:spcBef>
              <a:spcAft>
                <a:spcPct val="30000"/>
              </a:spcAft>
              <a:buClr>
                <a:srgbClr val="990000"/>
              </a:buClr>
              <a:buFont typeface="Wingdings" pitchFamily="2" charset="2"/>
              <a:buAutoNum type="arabicPeriod"/>
            </a:pPr>
            <a:r>
              <a:rPr lang="en-US" dirty="0" smtClean="0">
                <a:latin typeface="+mj-lt"/>
              </a:rPr>
              <a:t>Effective communication (Right 5)</a:t>
            </a:r>
          </a:p>
          <a:p>
            <a:pPr marL="762000" indent="-762000">
              <a:spcBef>
                <a:spcPct val="0"/>
              </a:spcBef>
              <a:spcAft>
                <a:spcPct val="30000"/>
              </a:spcAft>
              <a:buClr>
                <a:srgbClr val="990000"/>
              </a:buClr>
              <a:buFont typeface="Wingdings" pitchFamily="2" charset="2"/>
              <a:buAutoNum type="arabicPeriod"/>
            </a:pPr>
            <a:r>
              <a:rPr lang="en-US" dirty="0" smtClean="0">
                <a:latin typeface="+mj-lt"/>
              </a:rPr>
              <a:t>Provision of information (Right 6)</a:t>
            </a:r>
          </a:p>
          <a:p>
            <a:pPr marL="762000" indent="-762000">
              <a:spcBef>
                <a:spcPct val="0"/>
              </a:spcBef>
              <a:spcAft>
                <a:spcPct val="30000"/>
              </a:spcAft>
              <a:buClr>
                <a:srgbClr val="990000"/>
              </a:buClr>
              <a:buFont typeface="Wingdings" pitchFamily="2" charset="2"/>
              <a:buAutoNum type="arabicPeriod"/>
            </a:pPr>
            <a:r>
              <a:rPr lang="en-US" dirty="0" smtClean="0">
                <a:latin typeface="+mj-lt"/>
              </a:rPr>
              <a:t>Informed choice/consent (Right 7)</a:t>
            </a:r>
          </a:p>
          <a:p>
            <a:pPr marL="441325" indent="-441325" eaLnBrk="1" hangingPunct="1">
              <a:lnSpc>
                <a:spcPct val="80000"/>
              </a:lnSpc>
            </a:pPr>
            <a:endParaRPr lang="en-AU" sz="2800" dirty="0" smtClean="0">
              <a:latin typeface="Georgia" pitchFamily="18" charset="0"/>
            </a:endParaRPr>
          </a:p>
        </p:txBody>
      </p:sp>
      <p:pic>
        <p:nvPicPr>
          <p:cNvPr id="3074" name="Picture 2" descr="\\Auckland1\users\LydiaW\My Documents\My Pictures\informed consent.bmp"/>
          <p:cNvPicPr>
            <a:picLocks noChangeAspect="1" noChangeArrowheads="1"/>
          </p:cNvPicPr>
          <p:nvPr/>
        </p:nvPicPr>
        <p:blipFill>
          <a:blip r:embed="rId3" cstate="print"/>
          <a:srcRect/>
          <a:stretch>
            <a:fillRect/>
          </a:stretch>
        </p:blipFill>
        <p:spPr bwMode="auto">
          <a:xfrm>
            <a:off x="5847960" y="2924944"/>
            <a:ext cx="3116528" cy="2088232"/>
          </a:xfrm>
          <a:prstGeom prst="rect">
            <a:avLst/>
          </a:prstGeom>
          <a:noFill/>
          <a:ln>
            <a:solidFill>
              <a:schemeClr val="tx1"/>
            </a:solidFill>
          </a:ln>
        </p:spPr>
      </p:pic>
      <p:pic>
        <p:nvPicPr>
          <p:cNvPr id="7" name="Picture 4" descr="HDC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34471628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4595564" cy="990600"/>
          </a:xfrm>
          <a:solidFill>
            <a:schemeClr val="bg2">
              <a:lumMod val="95000"/>
            </a:schemeClr>
          </a:solidFill>
        </p:spPr>
        <p:txBody>
          <a:bodyPr/>
          <a:lstStyle/>
          <a:p>
            <a:pPr algn="l"/>
            <a:r>
              <a:rPr lang="en-US" sz="3600" dirty="0" smtClean="0">
                <a:solidFill>
                  <a:srgbClr val="C00000"/>
                </a:solidFill>
                <a:effectLst>
                  <a:outerShdw blurRad="38100" dist="38100" dir="2700000" algn="tl">
                    <a:srgbClr val="000000">
                      <a:alpha val="43137"/>
                    </a:srgbClr>
                  </a:outerShdw>
                </a:effectLst>
                <a:latin typeface="Calibri" pitchFamily="34" charset="0"/>
              </a:rPr>
              <a:t>A competent person…</a:t>
            </a:r>
            <a:endParaRPr lang="en-NZ" sz="36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0" y="1371600"/>
            <a:ext cx="4495800" cy="5225752"/>
          </a:xfrm>
        </p:spPr>
        <p:txBody>
          <a:bodyPr/>
          <a:lstStyle/>
          <a:p>
            <a:pPr>
              <a:buNone/>
            </a:pPr>
            <a:r>
              <a:rPr lang="en-AU" dirty="0" smtClean="0">
                <a:solidFill>
                  <a:schemeClr val="bg1"/>
                </a:solidFill>
                <a:latin typeface="Calibri" pitchFamily="34" charset="0"/>
              </a:rPr>
              <a:t>	</a:t>
            </a:r>
            <a:r>
              <a:rPr lang="en-AU" b="1" dirty="0" smtClean="0">
                <a:solidFill>
                  <a:srgbClr val="C00000"/>
                </a:solidFill>
                <a:latin typeface="Calibri" pitchFamily="34" charset="0"/>
              </a:rPr>
              <a:t>Where person has diminished competence</a:t>
            </a:r>
            <a:r>
              <a:rPr lang="en-AU" dirty="0" smtClean="0">
                <a:solidFill>
                  <a:schemeClr val="bg1"/>
                </a:solidFill>
                <a:latin typeface="Calibri" pitchFamily="34" charset="0"/>
              </a:rPr>
              <a:t>, retains the right to make informed choices and give informed consent, to the extent appropriate to his or her level of competence (</a:t>
            </a:r>
            <a:r>
              <a:rPr lang="en-AU" b="1" dirty="0" smtClean="0">
                <a:solidFill>
                  <a:schemeClr val="bg1"/>
                </a:solidFill>
                <a:latin typeface="Calibri" pitchFamily="34" charset="0"/>
              </a:rPr>
              <a:t>Right 7(3</a:t>
            </a:r>
            <a:r>
              <a:rPr lang="en-AU" dirty="0" smtClean="0">
                <a:solidFill>
                  <a:schemeClr val="bg1"/>
                </a:solidFill>
                <a:latin typeface="Calibri" pitchFamily="34" charset="0"/>
              </a:rPr>
              <a:t>))</a:t>
            </a:r>
            <a:endParaRPr lang="en-NZ" dirty="0"/>
          </a:p>
        </p:txBody>
      </p:sp>
      <p:pic>
        <p:nvPicPr>
          <p:cNvPr id="2050" name="Picture 2" descr="\\Auckland1\users\CordeliaT\My Documents\My Pictures\13325473-dementia-disease-and-a-loss-of-brain-function-and-losing-memories-as-alzheimers-as-a-medical-health-.jpg"/>
          <p:cNvPicPr>
            <a:picLocks noGrp="1" noChangeAspect="1" noChangeArrowheads="1"/>
          </p:cNvPicPr>
          <p:nvPr>
            <p:ph sz="half" idx="2"/>
          </p:nvPr>
        </p:nvPicPr>
        <p:blipFill>
          <a:blip r:embed="rId3"/>
          <a:srcRect/>
          <a:stretch>
            <a:fillRect/>
          </a:stretch>
        </p:blipFill>
        <p:spPr bwMode="auto">
          <a:xfrm>
            <a:off x="4991100" y="1862137"/>
            <a:ext cx="3810000" cy="3743325"/>
          </a:xfrm>
          <a:prstGeom prst="rect">
            <a:avLst/>
          </a:prstGeom>
          <a:noFill/>
        </p:spPr>
      </p:pic>
      <p:pic>
        <p:nvPicPr>
          <p:cNvPr id="5" name="Picture 4" descr="HDCLOGO"/>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948264" y="260648"/>
            <a:ext cx="1961165" cy="1082253"/>
          </a:xfrm>
          <a:prstGeom prst="rect">
            <a:avLst/>
          </a:prstGeom>
          <a:noFill/>
          <a:ln w="9525">
            <a:noFill/>
            <a:miter lim="800000"/>
            <a:headEnd/>
            <a:tailEnd/>
          </a:ln>
        </p:spPr>
      </p:pic>
    </p:spTree>
    <p:extLst>
      <p:ext uri="{BB962C8B-B14F-4D97-AF65-F5344CB8AC3E}">
        <p14:creationId xmlns:p14="http://schemas.microsoft.com/office/powerpoint/2010/main" val="3420464084"/>
      </p:ext>
    </p:extLst>
  </p:cSld>
  <p:clrMapOvr>
    <a:masterClrMapping/>
  </p:clrMapOvr>
  <p:transition>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748464" cy="990600"/>
          </a:xfrm>
        </p:spPr>
        <p:txBody>
          <a:bodyPr/>
          <a:lstStyle/>
          <a:p>
            <a:endParaRPr lang="en-NZ" dirty="0">
              <a:solidFill>
                <a:srgbClr val="C00000"/>
              </a:solidFill>
              <a:effectLst>
                <a:outerShdw blurRad="38100" dist="38100" dir="2700000" algn="tl">
                  <a:srgbClr val="000000">
                    <a:alpha val="43137"/>
                  </a:srgbClr>
                </a:outerShdw>
              </a:effectLst>
              <a:latin typeface="Calibri" panose="020F0502020204030204" pitchFamily="34" charset="0"/>
            </a:endParaRPr>
          </a:p>
        </p:txBody>
      </p:sp>
      <p:sp>
        <p:nvSpPr>
          <p:cNvPr id="3" name="Content Placeholder 2"/>
          <p:cNvSpPr>
            <a:spLocks noGrp="1"/>
          </p:cNvSpPr>
          <p:nvPr>
            <p:ph sz="half" idx="1"/>
          </p:nvPr>
        </p:nvSpPr>
        <p:spPr/>
        <p:txBody>
          <a:bodyPr/>
          <a:lstStyle/>
          <a:p>
            <a:pPr marL="0" indent="0" algn="just">
              <a:spcBef>
                <a:spcPct val="50000"/>
              </a:spcBef>
            </a:pPr>
            <a:r>
              <a:rPr lang="en-AU" b="1" dirty="0">
                <a:solidFill>
                  <a:srgbClr val="C00000"/>
                </a:solidFill>
                <a:latin typeface="Calibri" pitchFamily="34" charset="0"/>
              </a:rPr>
              <a:t>Determining competence: </a:t>
            </a:r>
          </a:p>
          <a:p>
            <a:pPr marL="896938" indent="0" algn="just" defTabSz="1173163">
              <a:spcBef>
                <a:spcPct val="50000"/>
              </a:spcBef>
              <a:buNone/>
            </a:pPr>
            <a:r>
              <a:rPr lang="en-AU" dirty="0">
                <a:solidFill>
                  <a:schemeClr val="bg1"/>
                </a:solidFill>
                <a:latin typeface="Calibri" pitchFamily="34" charset="0"/>
              </a:rPr>
              <a:t>	-  Clinical assessment</a:t>
            </a:r>
          </a:p>
          <a:p>
            <a:pPr marL="723900" indent="0" defTabSz="1173163">
              <a:spcBef>
                <a:spcPct val="50000"/>
              </a:spcBef>
              <a:buNone/>
            </a:pPr>
            <a:r>
              <a:rPr lang="en-AU" dirty="0">
                <a:solidFill>
                  <a:schemeClr val="bg1"/>
                </a:solidFill>
                <a:latin typeface="Calibri" pitchFamily="34" charset="0"/>
              </a:rPr>
              <a:t>	-  Legal test – whether person understands </a:t>
            </a:r>
            <a:r>
              <a:rPr lang="en-AU" dirty="0" smtClean="0">
                <a:solidFill>
                  <a:schemeClr val="bg1"/>
                </a:solidFill>
                <a:latin typeface="Calibri" pitchFamily="34" charset="0"/>
              </a:rPr>
              <a:t>the </a:t>
            </a:r>
            <a:r>
              <a:rPr lang="en-AU" dirty="0">
                <a:solidFill>
                  <a:schemeClr val="bg1"/>
                </a:solidFill>
                <a:latin typeface="Calibri" pitchFamily="34" charset="0"/>
              </a:rPr>
              <a:t>nature,   purpose, effects and likely </a:t>
            </a:r>
            <a:r>
              <a:rPr lang="en-AU" dirty="0" smtClean="0">
                <a:solidFill>
                  <a:schemeClr val="bg1"/>
                </a:solidFill>
                <a:latin typeface="Calibri" pitchFamily="34" charset="0"/>
              </a:rPr>
              <a:t>consequences </a:t>
            </a:r>
            <a:r>
              <a:rPr lang="en-AU" dirty="0">
                <a:solidFill>
                  <a:schemeClr val="bg1"/>
                </a:solidFill>
                <a:latin typeface="Calibri" pitchFamily="34" charset="0"/>
              </a:rPr>
              <a:t>of the proposed treatment or 	of refusing treatment</a:t>
            </a:r>
          </a:p>
          <a:p>
            <a:endParaRPr lang="en-NZ" dirty="0"/>
          </a:p>
        </p:txBody>
      </p:sp>
      <p:sp>
        <p:nvSpPr>
          <p:cNvPr id="4" name="Content Placeholder 3"/>
          <p:cNvSpPr>
            <a:spLocks noGrp="1"/>
          </p:cNvSpPr>
          <p:nvPr>
            <p:ph sz="half" idx="2"/>
          </p:nvPr>
        </p:nvSpPr>
        <p:spPr/>
        <p:txBody>
          <a:bodyPr/>
          <a:lstStyle/>
          <a:p>
            <a:endParaRPr lang="en-NZ" dirty="0"/>
          </a:p>
        </p:txBody>
      </p:sp>
      <p:pic>
        <p:nvPicPr>
          <p:cNvPr id="5" name="Picture 4" descr="HDCLOGO"/>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919576" y="260648"/>
            <a:ext cx="1961165" cy="1082253"/>
          </a:xfrm>
          <a:prstGeom prst="rect">
            <a:avLst/>
          </a:prstGeom>
          <a:noFill/>
          <a:ln w="9525">
            <a:noFill/>
            <a:miter lim="800000"/>
            <a:headEnd/>
            <a:tailEnd/>
          </a:ln>
        </p:spPr>
      </p:pic>
      <p:sp>
        <p:nvSpPr>
          <p:cNvPr id="7" name="Title 1"/>
          <p:cNvSpPr txBox="1">
            <a:spLocks/>
          </p:cNvSpPr>
          <p:nvPr/>
        </p:nvSpPr>
        <p:spPr bwMode="auto">
          <a:xfrm>
            <a:off x="251520" y="0"/>
            <a:ext cx="4739580" cy="990600"/>
          </a:xfrm>
          <a:prstGeom prst="rect">
            <a:avLst/>
          </a:prstGeom>
          <a:solidFill>
            <a:schemeClr val="bg2">
              <a:lumMod val="95000"/>
            </a:schemeClr>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2pPr>
            <a:lvl3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3pPr>
            <a:lvl4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4pPr>
            <a:lvl5pPr algn="ctr" rtl="0" eaLnBrk="0" fontAlgn="base" hangingPunct="0">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5pPr>
            <a:lvl6pPr marL="4572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6pPr>
            <a:lvl7pPr marL="9144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7pPr>
            <a:lvl8pPr marL="13716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8pPr>
            <a:lvl9pPr marL="1828800" algn="ctr" rtl="0" fontAlgn="base">
              <a:spcBef>
                <a:spcPct val="0"/>
              </a:spcBef>
              <a:spcAft>
                <a:spcPct val="0"/>
              </a:spcAft>
              <a:defRPr sz="5400" b="1">
                <a:solidFill>
                  <a:schemeClr val="tx1"/>
                </a:solidFill>
                <a:effectLst>
                  <a:outerShdw blurRad="38100" dist="38100" dir="2700000" algn="tl">
                    <a:srgbClr val="FFFFFF"/>
                  </a:outerShdw>
                </a:effectLst>
                <a:latin typeface="AGaramond" pitchFamily="18" charset="0"/>
              </a:defRPr>
            </a:lvl9pPr>
          </a:lstStyle>
          <a:p>
            <a:pPr algn="l"/>
            <a:r>
              <a:rPr lang="en-US" sz="3600" kern="0" dirty="0" smtClean="0">
                <a:solidFill>
                  <a:srgbClr val="C00000"/>
                </a:solidFill>
                <a:effectLst>
                  <a:outerShdw blurRad="38100" dist="38100" dir="2700000" algn="tl">
                    <a:srgbClr val="000000">
                      <a:alpha val="43137"/>
                    </a:srgbClr>
                  </a:outerShdw>
                </a:effectLst>
                <a:latin typeface="Calibri" pitchFamily="34" charset="0"/>
              </a:rPr>
              <a:t>A competent person…</a:t>
            </a:r>
            <a:endParaRPr lang="en-NZ" sz="3600" kern="0" dirty="0">
              <a:solidFill>
                <a:srgbClr val="C00000"/>
              </a:solidFill>
              <a:effectLst>
                <a:outerShdw blurRad="38100" dist="38100" dir="2700000" algn="tl">
                  <a:srgbClr val="000000">
                    <a:alpha val="43137"/>
                  </a:srgbClr>
                </a:outerShdw>
              </a:effectLst>
            </a:endParaRPr>
          </a:p>
        </p:txBody>
      </p:sp>
      <p:pic>
        <p:nvPicPr>
          <p:cNvPr id="1027" name="Picture 3" descr="H:\Downloads\dsc_013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00" y="1944000"/>
            <a:ext cx="4489648" cy="2978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3885088"/>
      </p:ext>
    </p:extLst>
  </p:cSld>
  <p:clrMapOvr>
    <a:masterClrMapping/>
  </p:clrMapOvr>
  <p:transition>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latin typeface="Calibri" panose="020F0502020204030204" pitchFamily="34" charset="0"/>
              </a:rPr>
              <a:t>Provider may make decision to provide services to an incompetent consumer who has no one entitled to consent on their behalf if:</a:t>
            </a:r>
          </a:p>
          <a:p>
            <a:pPr lvl="1"/>
            <a:r>
              <a:rPr lang="en-US" dirty="0" smtClean="0">
                <a:latin typeface="Calibri" panose="020F0502020204030204" pitchFamily="34" charset="0"/>
              </a:rPr>
              <a:t>in the consumer’s </a:t>
            </a:r>
            <a:r>
              <a:rPr lang="en-US" b="1" dirty="0" smtClean="0">
                <a:latin typeface="Calibri" panose="020F0502020204030204" pitchFamily="34" charset="0"/>
              </a:rPr>
              <a:t>best interests</a:t>
            </a:r>
            <a:r>
              <a:rPr lang="en-US" dirty="0" smtClean="0">
                <a:latin typeface="Calibri" panose="020F0502020204030204" pitchFamily="34" charset="0"/>
              </a:rPr>
              <a:t>; and</a:t>
            </a:r>
          </a:p>
          <a:p>
            <a:pPr lvl="1"/>
            <a:r>
              <a:rPr lang="en-US" dirty="0" smtClean="0">
                <a:latin typeface="Calibri" panose="020F0502020204030204" pitchFamily="34" charset="0"/>
              </a:rPr>
              <a:t>reasonable steps taken to ascertain </a:t>
            </a:r>
            <a:r>
              <a:rPr lang="en-US" b="1" dirty="0" smtClean="0">
                <a:latin typeface="Calibri" panose="020F0502020204030204" pitchFamily="34" charset="0"/>
              </a:rPr>
              <a:t>consumer’s views</a:t>
            </a:r>
            <a:r>
              <a:rPr lang="en-US" dirty="0" smtClean="0">
                <a:latin typeface="Calibri" panose="020F0502020204030204" pitchFamily="34" charset="0"/>
              </a:rPr>
              <a:t>; and</a:t>
            </a:r>
          </a:p>
          <a:p>
            <a:pPr lvl="1"/>
            <a:r>
              <a:rPr lang="en-US" dirty="0" smtClean="0">
                <a:latin typeface="Calibri" panose="020F0502020204030204" pitchFamily="34" charset="0"/>
              </a:rPr>
              <a:t>services are either consistent with informed choice the consumer would have made </a:t>
            </a:r>
            <a:r>
              <a:rPr lang="en-US" b="1" dirty="0" smtClean="0">
                <a:latin typeface="Calibri" panose="020F0502020204030204" pitchFamily="34" charset="0"/>
              </a:rPr>
              <a:t>OR</a:t>
            </a:r>
            <a:r>
              <a:rPr lang="en-US" dirty="0" smtClean="0">
                <a:latin typeface="Calibri" panose="020F0502020204030204" pitchFamily="34" charset="0"/>
              </a:rPr>
              <a:t> provider has </a:t>
            </a:r>
            <a:r>
              <a:rPr lang="en-US" b="1" dirty="0" smtClean="0">
                <a:latin typeface="Calibri" panose="020F0502020204030204" pitchFamily="34" charset="0"/>
              </a:rPr>
              <a:t>consulted</a:t>
            </a:r>
            <a:r>
              <a:rPr lang="en-US" dirty="0" smtClean="0">
                <a:latin typeface="Calibri" panose="020F0502020204030204" pitchFamily="34" charset="0"/>
              </a:rPr>
              <a:t> with availabl</a:t>
            </a:r>
            <a:r>
              <a:rPr lang="en-US" dirty="0" smtClean="0">
                <a:latin typeface="Georgia" pitchFamily="18" charset="0"/>
              </a:rPr>
              <a:t>e </a:t>
            </a:r>
            <a:r>
              <a:rPr lang="en-US" dirty="0" smtClean="0">
                <a:latin typeface="Calibri" panose="020F0502020204030204" pitchFamily="34" charset="0"/>
              </a:rPr>
              <a:t>people interested in the consumer’s welfare</a:t>
            </a:r>
          </a:p>
        </p:txBody>
      </p:sp>
      <p:sp>
        <p:nvSpPr>
          <p:cNvPr id="4" name="Title 1"/>
          <p:cNvSpPr>
            <a:spLocks noGrp="1"/>
          </p:cNvSpPr>
          <p:nvPr>
            <p:ph type="title"/>
          </p:nvPr>
        </p:nvSpPr>
        <p:spPr>
          <a:xfrm>
            <a:off x="457200" y="274638"/>
            <a:ext cx="6851104" cy="1143000"/>
          </a:xfrm>
        </p:spPr>
        <p:txBody>
          <a:bodyPr>
            <a:noAutofit/>
          </a:bodyPr>
          <a:lstStyle/>
          <a:p>
            <a:pPr>
              <a:lnSpc>
                <a:spcPct val="80000"/>
              </a:lnSpc>
              <a:defRPr/>
            </a:pPr>
            <a:r>
              <a:rPr lang="en-US" sz="4800" b="1" dirty="0" smtClean="0">
                <a:solidFill>
                  <a:srgbClr val="C00000"/>
                </a:solidFill>
                <a:effectLst>
                  <a:outerShdw blurRad="38100" dist="38100" dir="2700000" algn="tl">
                    <a:srgbClr val="000000">
                      <a:alpha val="43137"/>
                    </a:srgbClr>
                  </a:outerShdw>
                </a:effectLst>
                <a:latin typeface="+mn-lt"/>
              </a:rPr>
              <a:t>Right 7(4)</a:t>
            </a:r>
            <a:endParaRPr lang="en-NZ" sz="4800" b="1" dirty="0">
              <a:solidFill>
                <a:srgbClr val="C00000"/>
              </a:solidFill>
              <a:effectLst>
                <a:outerShdw blurRad="38100" dist="38100" dir="2700000" algn="tl">
                  <a:srgbClr val="000000">
                    <a:alpha val="43137"/>
                  </a:srgbClr>
                </a:outerShdw>
              </a:effectLst>
              <a:latin typeface="+mn-lt"/>
            </a:endParaRPr>
          </a:p>
        </p:txBody>
      </p:sp>
      <p:pic>
        <p:nvPicPr>
          <p:cNvPr id="6"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2358866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91264" cy="1156990"/>
          </a:xfrm>
        </p:spPr>
        <p:txBody>
          <a:bodyPr/>
          <a:lstStyle/>
          <a:p>
            <a:r>
              <a:rPr lang="en-US" b="1" dirty="0" smtClean="0">
                <a:solidFill>
                  <a:srgbClr val="C00000"/>
                </a:solidFill>
                <a:effectLst>
                  <a:outerShdw blurRad="38100" dist="38100" dir="2700000" algn="tl">
                    <a:srgbClr val="000000">
                      <a:alpha val="43137"/>
                    </a:srgbClr>
                  </a:outerShdw>
                </a:effectLst>
              </a:rPr>
              <a:t>Emergency</a:t>
            </a:r>
            <a:endParaRPr lang="en-NZ"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85000" lnSpcReduction="10000"/>
          </a:bodyPr>
          <a:lstStyle/>
          <a:p>
            <a:r>
              <a:rPr lang="en-US" dirty="0" smtClean="0"/>
              <a:t>Right 7(1) Informed consent required unless an enactment, common law or Code provides otherwise</a:t>
            </a:r>
          </a:p>
          <a:p>
            <a:r>
              <a:rPr lang="en-US" dirty="0" smtClean="0"/>
              <a:t>Common law exception- in cases of emergency or necessity</a:t>
            </a:r>
          </a:p>
          <a:p>
            <a:r>
              <a:rPr lang="en-NZ" dirty="0" smtClean="0"/>
              <a:t>Medical </a:t>
            </a:r>
            <a:r>
              <a:rPr lang="en-NZ" dirty="0"/>
              <a:t>emergency is </a:t>
            </a:r>
            <a:r>
              <a:rPr lang="en-NZ" dirty="0" smtClean="0"/>
              <a:t>acute </a:t>
            </a:r>
            <a:r>
              <a:rPr lang="en-NZ" dirty="0"/>
              <a:t>injury or illness that poses an immediate risk to </a:t>
            </a:r>
            <a:r>
              <a:rPr lang="en-NZ" dirty="0" smtClean="0"/>
              <a:t>life </a:t>
            </a:r>
            <a:r>
              <a:rPr lang="en-NZ" dirty="0"/>
              <a:t>or long-term </a:t>
            </a:r>
            <a:r>
              <a:rPr lang="en-NZ" dirty="0" smtClean="0"/>
              <a:t>health</a:t>
            </a:r>
            <a:endParaRPr lang="en-US" dirty="0" smtClean="0"/>
          </a:p>
          <a:p>
            <a:r>
              <a:rPr lang="en-US" dirty="0" smtClean="0"/>
              <a:t>Clinician may treat unconscious or incompetent patient – must act in patient’s best interests</a:t>
            </a:r>
          </a:p>
          <a:p>
            <a:r>
              <a:rPr lang="en-US" b="1" dirty="0" smtClean="0"/>
              <a:t>BUT </a:t>
            </a:r>
            <a:r>
              <a:rPr lang="en-US" dirty="0" smtClean="0"/>
              <a:t>must respect prior refusal (e.g. refusal of blood products </a:t>
            </a:r>
            <a:r>
              <a:rPr lang="en-NZ" dirty="0" smtClean="0"/>
              <a:t>11HDC00531</a:t>
            </a:r>
            <a:r>
              <a:rPr lang="en-US" dirty="0" smtClean="0"/>
              <a:t>)</a:t>
            </a:r>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2478507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rPr>
              <a:t>Topics</a:t>
            </a:r>
            <a:endParaRPr lang="en-NZ"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dirty="0" smtClean="0"/>
              <a:t>HDC vision</a:t>
            </a:r>
          </a:p>
          <a:p>
            <a:r>
              <a:rPr lang="en-US" dirty="0" smtClean="0"/>
              <a:t>Complaint resolution role</a:t>
            </a:r>
          </a:p>
          <a:p>
            <a:r>
              <a:rPr lang="en-US" dirty="0" smtClean="0"/>
              <a:t>Complaint statistics</a:t>
            </a:r>
          </a:p>
          <a:p>
            <a:r>
              <a:rPr lang="en-US" dirty="0" smtClean="0"/>
              <a:t>Informed consent</a:t>
            </a:r>
          </a:p>
          <a:p>
            <a:r>
              <a:rPr lang="en-US" dirty="0" smtClean="0"/>
              <a:t>Right </a:t>
            </a:r>
            <a:r>
              <a:rPr lang="en-US" dirty="0"/>
              <a:t>7(4)</a:t>
            </a:r>
          </a:p>
          <a:p>
            <a:r>
              <a:rPr lang="en-US" dirty="0" smtClean="0"/>
              <a:t>Emergency</a:t>
            </a:r>
          </a:p>
          <a:p>
            <a:r>
              <a:rPr lang="en-US" dirty="0" smtClean="0"/>
              <a:t>Case study – blood products</a:t>
            </a:r>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28814257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effectLst>
                  <a:outerShdw blurRad="38100" dist="38100" dir="2700000" algn="tl">
                    <a:srgbClr val="000000">
                      <a:alpha val="43137"/>
                    </a:srgbClr>
                  </a:outerShdw>
                </a:effectLst>
              </a:rPr>
              <a:t>Emergency? </a:t>
            </a:r>
            <a:br>
              <a:rPr lang="en-US" b="1" dirty="0" smtClean="0">
                <a:solidFill>
                  <a:srgbClr val="C00000"/>
                </a:solidFill>
                <a:effectLst>
                  <a:outerShdw blurRad="38100" dist="38100" dir="2700000" algn="tl">
                    <a:srgbClr val="000000">
                      <a:alpha val="43137"/>
                    </a:srgbClr>
                  </a:outerShdw>
                </a:effectLst>
              </a:rPr>
            </a:br>
            <a:r>
              <a:rPr lang="en-NZ" b="1" dirty="0" smtClean="0">
                <a:solidFill>
                  <a:srgbClr val="C00000"/>
                </a:solidFill>
                <a:effectLst>
                  <a:outerShdw blurRad="38100" dist="38100" dir="2700000" algn="tl">
                    <a:srgbClr val="000000">
                      <a:alpha val="43137"/>
                    </a:srgbClr>
                  </a:outerShdw>
                </a:effectLst>
              </a:rPr>
              <a:t>15HDC01847</a:t>
            </a:r>
            <a:endParaRPr lang="en-NZ" b="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p:txBody>
          <a:bodyPr>
            <a:normAutofit lnSpcReduction="10000"/>
          </a:bodyPr>
          <a:lstStyle/>
          <a:p>
            <a:r>
              <a:rPr lang="en-NZ" dirty="0" smtClean="0"/>
              <a:t>20 year old woman (Ms A) consulted </a:t>
            </a:r>
            <a:r>
              <a:rPr lang="en-NZ" dirty="0"/>
              <a:t>a gynaecologist </a:t>
            </a:r>
            <a:r>
              <a:rPr lang="en-NZ" dirty="0" smtClean="0"/>
              <a:t>about endometriosis</a:t>
            </a:r>
          </a:p>
          <a:p>
            <a:r>
              <a:rPr lang="en-NZ" dirty="0" smtClean="0"/>
              <a:t>Gynaecologist </a:t>
            </a:r>
            <a:r>
              <a:rPr lang="en-NZ" dirty="0"/>
              <a:t>performed </a:t>
            </a:r>
            <a:r>
              <a:rPr lang="en-NZ" dirty="0" smtClean="0"/>
              <a:t>diagnostic laparoscopy</a:t>
            </a:r>
          </a:p>
          <a:p>
            <a:r>
              <a:rPr lang="en-NZ" dirty="0" smtClean="0"/>
              <a:t>Found Ms A </a:t>
            </a:r>
            <a:r>
              <a:rPr lang="en-NZ" dirty="0"/>
              <a:t>had stage </a:t>
            </a:r>
            <a:r>
              <a:rPr lang="en-NZ" dirty="0" smtClean="0"/>
              <a:t>4 </a:t>
            </a:r>
            <a:r>
              <a:rPr lang="en-NZ" dirty="0"/>
              <a:t>endometriosis and a “markedly thickened” left fallopian </a:t>
            </a:r>
            <a:r>
              <a:rPr lang="en-NZ" dirty="0" smtClean="0"/>
              <a:t>tube</a:t>
            </a:r>
          </a:p>
        </p:txBody>
      </p:sp>
      <p:pic>
        <p:nvPicPr>
          <p:cNvPr id="5"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pic>
        <p:nvPicPr>
          <p:cNvPr id="1026"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615479" y="2492896"/>
            <a:ext cx="3960063" cy="2227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57221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effectLst>
                  <a:outerShdw blurRad="38100" dist="38100" dir="2700000" algn="tl">
                    <a:srgbClr val="000000">
                      <a:alpha val="43137"/>
                    </a:srgbClr>
                  </a:outerShdw>
                </a:effectLst>
              </a:rPr>
              <a:t>Emergency? </a:t>
            </a:r>
            <a:br>
              <a:rPr lang="en-US" b="1" dirty="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15HDC01847</a:t>
            </a:r>
            <a:endParaRPr lang="en-NZ" dirty="0"/>
          </a:p>
        </p:txBody>
      </p:sp>
      <p:sp>
        <p:nvSpPr>
          <p:cNvPr id="3" name="Content Placeholder 2"/>
          <p:cNvSpPr>
            <a:spLocks noGrp="1"/>
          </p:cNvSpPr>
          <p:nvPr>
            <p:ph idx="1"/>
          </p:nvPr>
        </p:nvSpPr>
        <p:spPr/>
        <p:txBody>
          <a:bodyPr>
            <a:normAutofit fontScale="85000" lnSpcReduction="10000"/>
          </a:bodyPr>
          <a:lstStyle/>
          <a:p>
            <a:r>
              <a:rPr lang="en-NZ" dirty="0" smtClean="0"/>
              <a:t>During 6 </a:t>
            </a:r>
            <a:r>
              <a:rPr lang="en-NZ" dirty="0"/>
              <a:t>days following surgery </a:t>
            </a:r>
            <a:r>
              <a:rPr lang="en-NZ" dirty="0" smtClean="0"/>
              <a:t>Ms A increasingly </a:t>
            </a:r>
            <a:r>
              <a:rPr lang="en-NZ" dirty="0"/>
              <a:t>unwell with abdominal pain, tachycardia and </a:t>
            </a:r>
            <a:r>
              <a:rPr lang="en-NZ" dirty="0" smtClean="0"/>
              <a:t>high temperature</a:t>
            </a:r>
          </a:p>
          <a:p>
            <a:r>
              <a:rPr lang="en-NZ" dirty="0" smtClean="0"/>
              <a:t>Gynaecologist </a:t>
            </a:r>
            <a:r>
              <a:rPr lang="en-NZ" dirty="0"/>
              <a:t>examined </a:t>
            </a:r>
            <a:r>
              <a:rPr lang="en-NZ" dirty="0" smtClean="0"/>
              <a:t>Ms A </a:t>
            </a:r>
            <a:r>
              <a:rPr lang="en-NZ" dirty="0"/>
              <a:t>and arranged for further surgery the following </a:t>
            </a:r>
            <a:r>
              <a:rPr lang="en-NZ" dirty="0" smtClean="0"/>
              <a:t>day</a:t>
            </a:r>
          </a:p>
          <a:p>
            <a:r>
              <a:rPr lang="en-NZ" dirty="0" smtClean="0"/>
              <a:t>Ms A </a:t>
            </a:r>
            <a:r>
              <a:rPr lang="en-NZ" dirty="0"/>
              <a:t>understood that </a:t>
            </a:r>
            <a:r>
              <a:rPr lang="en-NZ" dirty="0" smtClean="0"/>
              <a:t>left </a:t>
            </a:r>
            <a:r>
              <a:rPr lang="en-NZ" dirty="0"/>
              <a:t>fallopian tube might need to be </a:t>
            </a:r>
            <a:r>
              <a:rPr lang="en-NZ" dirty="0" smtClean="0"/>
              <a:t>removed</a:t>
            </a:r>
          </a:p>
          <a:p>
            <a:r>
              <a:rPr lang="en-NZ" dirty="0" smtClean="0"/>
              <a:t>Consent form Ms A </a:t>
            </a:r>
            <a:r>
              <a:rPr lang="en-NZ" dirty="0"/>
              <a:t>signed did not specify that both of her fallopian tubes might need to be removed </a:t>
            </a:r>
            <a:endParaRPr lang="en-NZ" dirty="0" smtClean="0"/>
          </a:p>
          <a:p>
            <a:r>
              <a:rPr lang="en-NZ" dirty="0" smtClean="0"/>
              <a:t>Possibility </a:t>
            </a:r>
            <a:r>
              <a:rPr lang="en-NZ" dirty="0"/>
              <a:t>of </a:t>
            </a:r>
            <a:r>
              <a:rPr lang="en-NZ" dirty="0" smtClean="0"/>
              <a:t>right </a:t>
            </a:r>
            <a:r>
              <a:rPr lang="en-NZ" dirty="0"/>
              <a:t>fallopian tube needing to be removed </a:t>
            </a:r>
            <a:r>
              <a:rPr lang="en-NZ" dirty="0" smtClean="0"/>
              <a:t>not </a:t>
            </a:r>
            <a:r>
              <a:rPr lang="en-NZ" dirty="0"/>
              <a:t>discussed with </a:t>
            </a:r>
            <a:r>
              <a:rPr lang="en-NZ" dirty="0" smtClean="0"/>
              <a:t>Ms A </a:t>
            </a:r>
            <a:endParaRPr lang="en-NZ" dirty="0"/>
          </a:p>
        </p:txBody>
      </p:sp>
      <p:pic>
        <p:nvPicPr>
          <p:cNvPr id="4" name="Picture 3"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spTree>
    <p:extLst>
      <p:ext uri="{BB962C8B-B14F-4D97-AF65-F5344CB8AC3E}">
        <p14:creationId xmlns:p14="http://schemas.microsoft.com/office/powerpoint/2010/main" val="3944735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effectLst>
                  <a:outerShdw blurRad="38100" dist="38100" dir="2700000" algn="tl">
                    <a:srgbClr val="000000">
                      <a:alpha val="43137"/>
                    </a:srgbClr>
                  </a:outerShdw>
                </a:effectLst>
              </a:rPr>
              <a:t>Emergency? </a:t>
            </a:r>
            <a:br>
              <a:rPr lang="en-US" b="1" dirty="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15HDC01847</a:t>
            </a:r>
            <a:endParaRPr lang="en-NZ" dirty="0"/>
          </a:p>
        </p:txBody>
      </p:sp>
      <p:sp>
        <p:nvSpPr>
          <p:cNvPr id="3" name="Content Placeholder 2"/>
          <p:cNvSpPr>
            <a:spLocks noGrp="1"/>
          </p:cNvSpPr>
          <p:nvPr>
            <p:ph idx="1"/>
          </p:nvPr>
        </p:nvSpPr>
        <p:spPr>
          <a:xfrm>
            <a:off x="395536" y="1600200"/>
            <a:ext cx="8291264" cy="4925144"/>
          </a:xfrm>
        </p:spPr>
        <p:txBody>
          <a:bodyPr>
            <a:normAutofit fontScale="77500" lnSpcReduction="20000"/>
          </a:bodyPr>
          <a:lstStyle/>
          <a:p>
            <a:r>
              <a:rPr lang="en-NZ" dirty="0" smtClean="0"/>
              <a:t>Left </a:t>
            </a:r>
            <a:r>
              <a:rPr lang="en-NZ" dirty="0"/>
              <a:t>fallopian tube </a:t>
            </a:r>
            <a:r>
              <a:rPr lang="en-NZ" dirty="0" smtClean="0"/>
              <a:t>removed </a:t>
            </a:r>
          </a:p>
          <a:p>
            <a:r>
              <a:rPr lang="en-NZ" dirty="0" smtClean="0"/>
              <a:t>Right </a:t>
            </a:r>
            <a:r>
              <a:rPr lang="en-NZ" dirty="0"/>
              <a:t>fallopian tube </a:t>
            </a:r>
            <a:r>
              <a:rPr lang="en-NZ" dirty="0" smtClean="0"/>
              <a:t>swollen </a:t>
            </a:r>
            <a:r>
              <a:rPr lang="en-NZ" dirty="0"/>
              <a:t>and had free pus coming out </a:t>
            </a:r>
            <a:r>
              <a:rPr lang="en-NZ" dirty="0" smtClean="0"/>
              <a:t> </a:t>
            </a:r>
            <a:r>
              <a:rPr lang="en-NZ" dirty="0"/>
              <a:t>end </a:t>
            </a:r>
            <a:endParaRPr lang="en-NZ" dirty="0" smtClean="0"/>
          </a:p>
          <a:p>
            <a:r>
              <a:rPr lang="en-NZ" dirty="0" smtClean="0"/>
              <a:t>Gynaecologist said </a:t>
            </a:r>
            <a:r>
              <a:rPr lang="en-NZ" dirty="0"/>
              <a:t>she did not consider allowing </a:t>
            </a:r>
            <a:r>
              <a:rPr lang="en-NZ" dirty="0" smtClean="0"/>
              <a:t>Ms A </a:t>
            </a:r>
            <a:r>
              <a:rPr lang="en-NZ" dirty="0"/>
              <a:t>to wake up from the anaesthetic to </a:t>
            </a:r>
            <a:r>
              <a:rPr lang="en-NZ" dirty="0" smtClean="0"/>
              <a:t>discuss </a:t>
            </a:r>
            <a:r>
              <a:rPr lang="en-NZ" dirty="0"/>
              <a:t>findings with her, because she considered it was an “emergency sort of </a:t>
            </a:r>
            <a:r>
              <a:rPr lang="en-NZ" dirty="0" smtClean="0"/>
              <a:t>situation”</a:t>
            </a:r>
          </a:p>
          <a:p>
            <a:r>
              <a:rPr lang="en-NZ" dirty="0" smtClean="0"/>
              <a:t>Concerned </a:t>
            </a:r>
            <a:r>
              <a:rPr lang="en-NZ" dirty="0"/>
              <a:t>that </a:t>
            </a:r>
            <a:r>
              <a:rPr lang="en-NZ" dirty="0" smtClean="0"/>
              <a:t>right </a:t>
            </a:r>
            <a:r>
              <a:rPr lang="en-NZ" dirty="0"/>
              <a:t>fallopian tube </a:t>
            </a:r>
            <a:r>
              <a:rPr lang="en-NZ" dirty="0" smtClean="0"/>
              <a:t>would </a:t>
            </a:r>
            <a:r>
              <a:rPr lang="en-NZ" dirty="0"/>
              <a:t>be a nidus for ongoing infection and sepsis, </a:t>
            </a:r>
            <a:r>
              <a:rPr lang="en-NZ" dirty="0" smtClean="0"/>
              <a:t>so Ms A might </a:t>
            </a:r>
            <a:r>
              <a:rPr lang="en-NZ" dirty="0"/>
              <a:t>require further surgery acutely in the following few </a:t>
            </a:r>
            <a:r>
              <a:rPr lang="en-NZ" dirty="0" smtClean="0"/>
              <a:t>days</a:t>
            </a:r>
          </a:p>
          <a:p>
            <a:r>
              <a:rPr lang="en-NZ" dirty="0" smtClean="0"/>
              <a:t>Further </a:t>
            </a:r>
            <a:r>
              <a:rPr lang="en-NZ" dirty="0"/>
              <a:t>surgery to remove the tube would require another </a:t>
            </a:r>
            <a:r>
              <a:rPr lang="en-NZ" dirty="0" smtClean="0"/>
              <a:t>anaesthetic</a:t>
            </a:r>
          </a:p>
          <a:p>
            <a:r>
              <a:rPr lang="en-NZ" dirty="0" smtClean="0"/>
              <a:t>In </a:t>
            </a:r>
            <a:r>
              <a:rPr lang="en-NZ" dirty="0"/>
              <a:t>addition, if </a:t>
            </a:r>
            <a:r>
              <a:rPr lang="en-NZ" dirty="0" smtClean="0"/>
              <a:t>Ms A septic</a:t>
            </a:r>
            <a:r>
              <a:rPr lang="en-NZ" dirty="0"/>
              <a:t>, </a:t>
            </a:r>
            <a:r>
              <a:rPr lang="en-NZ" dirty="0" smtClean="0"/>
              <a:t>might </a:t>
            </a:r>
            <a:r>
              <a:rPr lang="en-NZ" dirty="0"/>
              <a:t>need treatment in </a:t>
            </a:r>
            <a:r>
              <a:rPr lang="en-NZ" dirty="0" smtClean="0"/>
              <a:t>ICU</a:t>
            </a:r>
          </a:p>
          <a:p>
            <a:pPr marL="0" indent="0">
              <a:buNone/>
            </a:pPr>
            <a:r>
              <a:rPr lang="en-NZ" sz="4000" b="1" dirty="0" smtClean="0"/>
              <a:t>	WHAT </a:t>
            </a:r>
            <a:r>
              <a:rPr lang="en-NZ" sz="4000" b="1" dirty="0"/>
              <a:t>DO YOU THINK?</a:t>
            </a:r>
            <a:r>
              <a:rPr lang="en-GB" sz="4000" b="1" dirty="0"/>
              <a:t> </a:t>
            </a:r>
            <a:endParaRPr lang="en-NZ" sz="4000" b="1" dirty="0"/>
          </a:p>
          <a:p>
            <a:endParaRPr lang="en-NZ" dirty="0"/>
          </a:p>
        </p:txBody>
      </p:sp>
      <p:pic>
        <p:nvPicPr>
          <p:cNvPr id="4" name="Picture 3"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spTree>
    <p:extLst>
      <p:ext uri="{BB962C8B-B14F-4D97-AF65-F5344CB8AC3E}">
        <p14:creationId xmlns:p14="http://schemas.microsoft.com/office/powerpoint/2010/main" val="30267628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effectLst>
                  <a:outerShdw blurRad="38100" dist="38100" dir="2700000" algn="tl">
                    <a:srgbClr val="000000">
                      <a:alpha val="43137"/>
                    </a:srgbClr>
                  </a:outerShdw>
                </a:effectLst>
              </a:rPr>
              <a:t>Emergency? </a:t>
            </a:r>
            <a:br>
              <a:rPr lang="en-US" b="1" dirty="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15HDC01847</a:t>
            </a:r>
            <a:endParaRPr lang="en-NZ" dirty="0"/>
          </a:p>
        </p:txBody>
      </p:sp>
      <p:sp>
        <p:nvSpPr>
          <p:cNvPr id="3" name="Content Placeholder 2"/>
          <p:cNvSpPr>
            <a:spLocks noGrp="1"/>
          </p:cNvSpPr>
          <p:nvPr>
            <p:ph idx="1"/>
          </p:nvPr>
        </p:nvSpPr>
        <p:spPr/>
        <p:txBody>
          <a:bodyPr/>
          <a:lstStyle/>
          <a:p>
            <a:r>
              <a:rPr lang="en-NZ" dirty="0" smtClean="0"/>
              <a:t>HDC’s expert advisor </a:t>
            </a:r>
            <a:r>
              <a:rPr lang="en-NZ" dirty="0"/>
              <a:t>noted that there were other less invasive options that could reasonably have been </a:t>
            </a:r>
            <a:r>
              <a:rPr lang="en-NZ" dirty="0" smtClean="0"/>
              <a:t>taken</a:t>
            </a:r>
          </a:p>
          <a:p>
            <a:r>
              <a:rPr lang="en-NZ" dirty="0" smtClean="0"/>
              <a:t>Considered </a:t>
            </a:r>
            <a:r>
              <a:rPr lang="en-NZ" dirty="0"/>
              <a:t>that in the circumstances of the particular </a:t>
            </a:r>
            <a:r>
              <a:rPr lang="en-NZ" dirty="0" smtClean="0"/>
              <a:t>case- </a:t>
            </a:r>
            <a:r>
              <a:rPr lang="en-NZ" dirty="0"/>
              <a:t>a young woman who </a:t>
            </a:r>
            <a:r>
              <a:rPr lang="en-NZ" dirty="0" smtClean="0"/>
              <a:t>had </a:t>
            </a:r>
            <a:r>
              <a:rPr lang="en-NZ" dirty="0"/>
              <a:t>not yet had </a:t>
            </a:r>
            <a:r>
              <a:rPr lang="en-NZ" dirty="0" smtClean="0"/>
              <a:t>children- </a:t>
            </a:r>
            <a:r>
              <a:rPr lang="en-NZ" dirty="0"/>
              <a:t>most gynaecologists would not </a:t>
            </a:r>
            <a:r>
              <a:rPr lang="en-NZ" dirty="0" smtClean="0"/>
              <a:t>have removed </a:t>
            </a:r>
            <a:r>
              <a:rPr lang="en-NZ" dirty="0"/>
              <a:t>both fallopian </a:t>
            </a:r>
            <a:r>
              <a:rPr lang="en-NZ" dirty="0" smtClean="0"/>
              <a:t>tubes </a:t>
            </a:r>
            <a:endParaRPr lang="en-NZ" dirty="0"/>
          </a:p>
        </p:txBody>
      </p:sp>
      <p:pic>
        <p:nvPicPr>
          <p:cNvPr id="4" name="Picture 3"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spTree>
    <p:extLst>
      <p:ext uri="{BB962C8B-B14F-4D97-AF65-F5344CB8AC3E}">
        <p14:creationId xmlns:p14="http://schemas.microsoft.com/office/powerpoint/2010/main" val="21374568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effectLst>
                  <a:outerShdw blurRad="38100" dist="38100" dir="2700000" algn="tl">
                    <a:srgbClr val="000000">
                      <a:alpha val="43137"/>
                    </a:srgbClr>
                  </a:outerShdw>
                </a:effectLst>
              </a:rPr>
              <a:t>Emergency? </a:t>
            </a:r>
            <a:br>
              <a:rPr lang="en-US" b="1" dirty="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15HDC01847</a:t>
            </a:r>
            <a:endParaRPr lang="en-NZ" dirty="0"/>
          </a:p>
        </p:txBody>
      </p:sp>
      <p:sp>
        <p:nvSpPr>
          <p:cNvPr id="3" name="Content Placeholder 2"/>
          <p:cNvSpPr>
            <a:spLocks noGrp="1"/>
          </p:cNvSpPr>
          <p:nvPr>
            <p:ph idx="1"/>
          </p:nvPr>
        </p:nvSpPr>
        <p:spPr/>
        <p:txBody>
          <a:bodyPr>
            <a:normAutofit fontScale="92500" lnSpcReduction="20000"/>
          </a:bodyPr>
          <a:lstStyle/>
          <a:p>
            <a:pPr marL="0" indent="0">
              <a:buNone/>
            </a:pPr>
            <a:r>
              <a:rPr lang="en-NZ" dirty="0" smtClean="0"/>
              <a:t>Commissioner </a:t>
            </a:r>
            <a:r>
              <a:rPr lang="en-NZ" dirty="0"/>
              <a:t>stated: </a:t>
            </a:r>
            <a:endParaRPr lang="en-NZ" dirty="0" smtClean="0"/>
          </a:p>
          <a:p>
            <a:pPr marL="0" indent="0" algn="just">
              <a:buNone/>
            </a:pPr>
            <a:r>
              <a:rPr lang="en-NZ" i="1" dirty="0" smtClean="0"/>
              <a:t>“</a:t>
            </a:r>
            <a:r>
              <a:rPr lang="en-NZ" i="1" dirty="0"/>
              <a:t>Except for cases of emergency or necessity, all medical treatment should be preceded by the patient’s choice to undergo it. This choice is meaningless unless it is made on the basis of relevant information and advice. A medical practitioner has a duty to warn a patient of a material risk inherent in the proposed treatment. The risk that both fallopian tubes might be removed is clearly material to a 20-year-old making a decision to undergo surgery.” </a:t>
            </a:r>
          </a:p>
        </p:txBody>
      </p:sp>
      <p:pic>
        <p:nvPicPr>
          <p:cNvPr id="4" name="Picture 3"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spTree>
    <p:extLst>
      <p:ext uri="{BB962C8B-B14F-4D97-AF65-F5344CB8AC3E}">
        <p14:creationId xmlns:p14="http://schemas.microsoft.com/office/powerpoint/2010/main" val="2968284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effectLst>
                  <a:outerShdw blurRad="38100" dist="38100" dir="2700000" algn="tl">
                    <a:srgbClr val="000000">
                      <a:alpha val="43137"/>
                    </a:srgbClr>
                  </a:outerShdw>
                </a:effectLst>
              </a:rPr>
              <a:t>Emergency? </a:t>
            </a:r>
            <a:br>
              <a:rPr lang="en-US" b="1" dirty="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15HDC01847</a:t>
            </a:r>
            <a:endParaRPr lang="en-NZ" dirty="0"/>
          </a:p>
        </p:txBody>
      </p:sp>
      <p:sp>
        <p:nvSpPr>
          <p:cNvPr id="3" name="Content Placeholder 2"/>
          <p:cNvSpPr>
            <a:spLocks noGrp="1"/>
          </p:cNvSpPr>
          <p:nvPr>
            <p:ph idx="1"/>
          </p:nvPr>
        </p:nvSpPr>
        <p:spPr>
          <a:xfrm>
            <a:off x="395536" y="1628800"/>
            <a:ext cx="8291264" cy="4857403"/>
          </a:xfrm>
        </p:spPr>
        <p:txBody>
          <a:bodyPr>
            <a:noAutofit/>
          </a:bodyPr>
          <a:lstStyle/>
          <a:p>
            <a:pPr marL="0" indent="0">
              <a:buNone/>
            </a:pPr>
            <a:r>
              <a:rPr lang="en-NZ" sz="2400" dirty="0" smtClean="0"/>
              <a:t>Commissioner concluded –</a:t>
            </a:r>
          </a:p>
          <a:p>
            <a:r>
              <a:rPr lang="en-NZ" sz="2400" dirty="0" smtClean="0"/>
              <a:t>Not </a:t>
            </a:r>
            <a:r>
              <a:rPr lang="en-NZ" sz="2400" dirty="0"/>
              <a:t>apparent that the removal of the right fallopian tube was an </a:t>
            </a:r>
            <a:r>
              <a:rPr lang="en-NZ" sz="2400" dirty="0" smtClean="0"/>
              <a:t>emergency</a:t>
            </a:r>
          </a:p>
          <a:p>
            <a:r>
              <a:rPr lang="en-NZ" sz="2400" dirty="0" smtClean="0"/>
              <a:t>Gynaecologist made </a:t>
            </a:r>
            <a:r>
              <a:rPr lang="en-NZ" sz="2400" dirty="0"/>
              <a:t>decisions with the best possible intentions, </a:t>
            </a:r>
            <a:r>
              <a:rPr lang="en-NZ" sz="2400" dirty="0" smtClean="0"/>
              <a:t>but Ms A </a:t>
            </a:r>
            <a:r>
              <a:rPr lang="en-NZ" sz="2400" dirty="0"/>
              <a:t>had </a:t>
            </a:r>
            <a:r>
              <a:rPr lang="en-NZ" sz="2400" dirty="0" smtClean="0"/>
              <a:t>not </a:t>
            </a:r>
            <a:r>
              <a:rPr lang="en-NZ" sz="2400" dirty="0"/>
              <a:t>given consent for </a:t>
            </a:r>
            <a:r>
              <a:rPr lang="en-NZ" sz="2400" dirty="0" smtClean="0"/>
              <a:t>removal of </a:t>
            </a:r>
            <a:r>
              <a:rPr lang="en-NZ" sz="2400" dirty="0"/>
              <a:t>right fallopian </a:t>
            </a:r>
            <a:r>
              <a:rPr lang="en-NZ" sz="2400" dirty="0" smtClean="0"/>
              <a:t>tube</a:t>
            </a:r>
          </a:p>
          <a:p>
            <a:r>
              <a:rPr lang="en-NZ" sz="2400" dirty="0" smtClean="0"/>
              <a:t>Gynaecologist </a:t>
            </a:r>
            <a:r>
              <a:rPr lang="en-NZ" sz="2400" dirty="0"/>
              <a:t>should have </a:t>
            </a:r>
            <a:r>
              <a:rPr lang="en-NZ" sz="2400" dirty="0" smtClean="0"/>
              <a:t>discussed </a:t>
            </a:r>
            <a:r>
              <a:rPr lang="en-NZ" sz="2400" dirty="0"/>
              <a:t>findings with </a:t>
            </a:r>
            <a:r>
              <a:rPr lang="en-NZ" sz="2400" dirty="0" smtClean="0"/>
              <a:t>Ms A before </a:t>
            </a:r>
            <a:r>
              <a:rPr lang="en-NZ" sz="2400" dirty="0"/>
              <a:t>taking the action she </a:t>
            </a:r>
            <a:r>
              <a:rPr lang="en-NZ" sz="2400" dirty="0" smtClean="0"/>
              <a:t>did </a:t>
            </a:r>
          </a:p>
        </p:txBody>
      </p:sp>
      <p:pic>
        <p:nvPicPr>
          <p:cNvPr id="4" name="Picture 3"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spTree>
    <p:extLst>
      <p:ext uri="{BB962C8B-B14F-4D97-AF65-F5344CB8AC3E}">
        <p14:creationId xmlns:p14="http://schemas.microsoft.com/office/powerpoint/2010/main" val="13454134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C00000"/>
                </a:solidFill>
                <a:effectLst>
                  <a:outerShdw blurRad="38100" dist="38100" dir="2700000" algn="tl">
                    <a:srgbClr val="000000">
                      <a:alpha val="43137"/>
                    </a:srgbClr>
                  </a:outerShdw>
                </a:effectLst>
              </a:rPr>
              <a:t>Emergency? </a:t>
            </a:r>
            <a:br>
              <a:rPr lang="en-US" b="1" dirty="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15HDC01847</a:t>
            </a:r>
            <a:endParaRPr lang="en-NZ" dirty="0"/>
          </a:p>
        </p:txBody>
      </p:sp>
      <p:sp>
        <p:nvSpPr>
          <p:cNvPr id="3" name="Content Placeholder 2"/>
          <p:cNvSpPr>
            <a:spLocks noGrp="1"/>
          </p:cNvSpPr>
          <p:nvPr>
            <p:ph sz="half" idx="1"/>
          </p:nvPr>
        </p:nvSpPr>
        <p:spPr/>
        <p:txBody>
          <a:bodyPr>
            <a:normAutofit lnSpcReduction="10000"/>
          </a:bodyPr>
          <a:lstStyle/>
          <a:p>
            <a:pPr marL="0" indent="0">
              <a:buNone/>
            </a:pPr>
            <a:r>
              <a:rPr lang="en-NZ" sz="2400" dirty="0"/>
              <a:t>Commissioner stated: </a:t>
            </a:r>
          </a:p>
          <a:p>
            <a:pPr marL="400050" lvl="1" indent="0" algn="just">
              <a:buNone/>
            </a:pPr>
            <a:r>
              <a:rPr lang="en-NZ" sz="2000" i="1" dirty="0"/>
              <a:t>“Once Ms A had recovered from the anaesthetic, the options for further treatment and risks of each option should have been discussed with her. Although Ms A may have required further surgery or intensive care treatment in the future, it is plainly unacceptable that the doctor removed Ms A’s right fallopian tube without her consent. It was her right to decide and she was deprived of that right.” </a:t>
            </a:r>
          </a:p>
          <a:p>
            <a:endParaRPr lang="en-NZ" dirty="0"/>
          </a:p>
        </p:txBody>
      </p:sp>
      <p:pic>
        <p:nvPicPr>
          <p:cNvPr id="5"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219347" y="-27384"/>
            <a:ext cx="1961165" cy="1082253"/>
          </a:xfrm>
          <a:prstGeom prst="rect">
            <a:avLst/>
          </a:prstGeom>
          <a:noFill/>
          <a:ln w="9525">
            <a:noFill/>
            <a:miter lim="800000"/>
            <a:headEnd/>
            <a:tailEnd/>
          </a:ln>
        </p:spPr>
      </p:pic>
      <p:pic>
        <p:nvPicPr>
          <p:cNvPr id="2050" name="Picture 2"/>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2516981"/>
            <a:ext cx="4038600" cy="269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6470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half" idx="1"/>
          </p:nvPr>
        </p:nvSpPr>
        <p:spPr>
          <a:xfrm>
            <a:off x="539551" y="2636912"/>
            <a:ext cx="8369877" cy="2880320"/>
          </a:xfrm>
        </p:spPr>
        <p:txBody>
          <a:bodyPr>
            <a:normAutofit fontScale="85000" lnSpcReduction="20000"/>
          </a:bodyPr>
          <a:lstStyle/>
          <a:p>
            <a:pPr algn="ctr">
              <a:spcBef>
                <a:spcPct val="0"/>
              </a:spcBef>
              <a:buNone/>
            </a:pPr>
            <a:r>
              <a:rPr lang="en-US" sz="6600" b="1" dirty="0" smtClean="0">
                <a:solidFill>
                  <a:srgbClr val="C00000"/>
                </a:solidFill>
                <a:effectLst>
                  <a:outerShdw blurRad="38100" dist="38100" dir="2700000" algn="tl">
                    <a:srgbClr val="000000">
                      <a:alpha val="43137"/>
                    </a:srgbClr>
                  </a:outerShdw>
                </a:effectLst>
                <a:latin typeface="Georgia" pitchFamily="18" charset="0"/>
              </a:rPr>
              <a:t>Case Study:</a:t>
            </a:r>
          </a:p>
          <a:p>
            <a:pPr algn="ctr">
              <a:spcBef>
                <a:spcPct val="0"/>
              </a:spcBef>
              <a:buNone/>
            </a:pPr>
            <a:r>
              <a:rPr lang="en-NZ" sz="6600" b="1" dirty="0" smtClean="0">
                <a:solidFill>
                  <a:srgbClr val="C00000"/>
                </a:solidFill>
                <a:effectLst>
                  <a:outerShdw blurRad="38100" dist="38100" dir="2700000" algn="tl">
                    <a:srgbClr val="000000">
                      <a:alpha val="43137"/>
                    </a:srgbClr>
                  </a:outerShdw>
                </a:effectLst>
              </a:rPr>
              <a:t>Use </a:t>
            </a:r>
            <a:r>
              <a:rPr lang="en-NZ" sz="6600" b="1" dirty="0">
                <a:solidFill>
                  <a:srgbClr val="C00000"/>
                </a:solidFill>
                <a:effectLst>
                  <a:outerShdw blurRad="38100" dist="38100" dir="2700000" algn="tl">
                    <a:srgbClr val="000000">
                      <a:alpha val="43137"/>
                    </a:srgbClr>
                  </a:outerShdw>
                </a:effectLst>
              </a:rPr>
              <a:t>of </a:t>
            </a:r>
            <a:r>
              <a:rPr lang="en-NZ" sz="6600" b="1" dirty="0" smtClean="0">
                <a:solidFill>
                  <a:srgbClr val="C00000"/>
                </a:solidFill>
                <a:effectLst>
                  <a:outerShdw blurRad="38100" dist="38100" dir="2700000" algn="tl">
                    <a:srgbClr val="000000">
                      <a:alpha val="43137"/>
                    </a:srgbClr>
                  </a:outerShdw>
                </a:effectLst>
              </a:rPr>
              <a:t>blood products</a:t>
            </a:r>
          </a:p>
          <a:p>
            <a:pPr algn="ctr">
              <a:spcBef>
                <a:spcPct val="0"/>
              </a:spcBef>
              <a:buNone/>
            </a:pPr>
            <a:r>
              <a:rPr lang="en-NZ" sz="6000" b="1" dirty="0"/>
              <a:t>11HDC00531</a:t>
            </a:r>
            <a:r>
              <a:rPr lang="en-NZ" sz="6600" b="1" dirty="0">
                <a:solidFill>
                  <a:srgbClr val="C00000"/>
                </a:solidFill>
                <a:effectLst>
                  <a:outerShdw blurRad="38100" dist="38100" dir="2700000" algn="tl">
                    <a:srgbClr val="000000">
                      <a:alpha val="43137"/>
                    </a:srgbClr>
                  </a:outerShdw>
                </a:effectLst>
              </a:rPr>
              <a:t/>
            </a:r>
            <a:br>
              <a:rPr lang="en-NZ" sz="6600" b="1" dirty="0">
                <a:solidFill>
                  <a:srgbClr val="C00000"/>
                </a:solidFill>
                <a:effectLst>
                  <a:outerShdw blurRad="38100" dist="38100" dir="2700000" algn="tl">
                    <a:srgbClr val="000000">
                      <a:alpha val="43137"/>
                    </a:srgbClr>
                  </a:outerShdw>
                </a:effectLst>
              </a:rPr>
            </a:br>
            <a:endParaRPr lang="en-US" sz="6600" b="1" dirty="0" smtClean="0">
              <a:solidFill>
                <a:srgbClr val="C00000"/>
              </a:solidFill>
              <a:effectLst>
                <a:outerShdw blurRad="38100" dist="38100" dir="2700000" algn="tl">
                  <a:srgbClr val="000000">
                    <a:alpha val="43137"/>
                  </a:srgbClr>
                </a:outerShdw>
              </a:effectLst>
              <a:latin typeface="Georgia" pitchFamily="18" charset="0"/>
            </a:endParaRPr>
          </a:p>
          <a:p>
            <a:pPr algn="ctr">
              <a:spcBef>
                <a:spcPct val="0"/>
              </a:spcBef>
              <a:buNone/>
            </a:pPr>
            <a:endParaRPr lang="en-NZ" sz="6600" b="1" dirty="0">
              <a:solidFill>
                <a:srgbClr val="C00000"/>
              </a:solidFill>
              <a:effectLst>
                <a:outerShdw blurRad="38100" dist="38100" dir="2700000" algn="tl">
                  <a:srgbClr val="FFFFFF"/>
                </a:outerShdw>
              </a:effectLst>
              <a:latin typeface="Georgia" pitchFamily="18" charset="0"/>
            </a:endParaRPr>
          </a:p>
        </p:txBody>
      </p:sp>
      <p:pic>
        <p:nvPicPr>
          <p:cNvPr id="3"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948264" y="260648"/>
            <a:ext cx="1961165" cy="1082253"/>
          </a:xfrm>
          <a:prstGeom prst="rect">
            <a:avLst/>
          </a:prstGeom>
          <a:noFill/>
          <a:ln w="9525">
            <a:noFill/>
            <a:miter lim="800000"/>
            <a:headEnd/>
            <a:tailEnd/>
          </a:ln>
        </p:spPr>
      </p:pic>
    </p:spTree>
    <p:extLst>
      <p:ext uri="{BB962C8B-B14F-4D97-AF65-F5344CB8AC3E}">
        <p14:creationId xmlns:p14="http://schemas.microsoft.com/office/powerpoint/2010/main" val="3428769118"/>
      </p:ext>
    </p:extLst>
  </p:cSld>
  <p:clrMapOvr>
    <a:masterClrMapping/>
  </p:clrMapOvr>
  <p:transition>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a:solidFill>
                  <a:srgbClr val="C00000"/>
                </a:solidFill>
                <a:effectLst>
                  <a:outerShdw blurRad="38100" dist="38100" dir="2700000" algn="tl">
                    <a:srgbClr val="000000">
                      <a:alpha val="43137"/>
                    </a:srgbClr>
                  </a:outerShdw>
                </a:effectLst>
              </a:rPr>
              <a:t>Use of blood products</a:t>
            </a:r>
            <a:endParaRPr lang="en-NZ" dirty="0"/>
          </a:p>
        </p:txBody>
      </p:sp>
      <p:sp>
        <p:nvSpPr>
          <p:cNvPr id="3" name="Content Placeholder 2"/>
          <p:cNvSpPr>
            <a:spLocks noGrp="1"/>
          </p:cNvSpPr>
          <p:nvPr>
            <p:ph sz="half" idx="1"/>
          </p:nvPr>
        </p:nvSpPr>
        <p:spPr/>
        <p:txBody>
          <a:bodyPr>
            <a:normAutofit lnSpcReduction="10000"/>
          </a:bodyPr>
          <a:lstStyle/>
          <a:p>
            <a:r>
              <a:rPr lang="en-NZ" dirty="0"/>
              <a:t>Ms A seen by surgeon, Dr G, at surgical outpatients clinic at public hospital</a:t>
            </a:r>
          </a:p>
          <a:p>
            <a:r>
              <a:rPr lang="en-NZ" dirty="0"/>
              <a:t>Dr G confirmed  diagnosis of symptomatic gallstones </a:t>
            </a:r>
          </a:p>
          <a:p>
            <a:r>
              <a:rPr lang="en-NZ" dirty="0"/>
              <a:t>Ms A was placed on the waiting list for an elective laparoscopic cholecystectomy   </a:t>
            </a:r>
          </a:p>
          <a:p>
            <a:endParaRPr lang="en-NZ" dirty="0"/>
          </a:p>
          <a:p>
            <a:endParaRPr lang="en-NZ" dirty="0"/>
          </a:p>
        </p:txBody>
      </p:sp>
      <p:pic>
        <p:nvPicPr>
          <p:cNvPr id="1026"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648199" y="3996000"/>
            <a:ext cx="4356000" cy="3197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descr="HDC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452320" y="44624"/>
            <a:ext cx="1961165" cy="1082253"/>
          </a:xfrm>
          <a:prstGeom prst="rect">
            <a:avLst/>
          </a:prstGeom>
          <a:noFill/>
          <a:ln w="9525">
            <a:noFill/>
            <a:miter lim="800000"/>
            <a:headEnd/>
            <a:tailEnd/>
          </a:ln>
        </p:spPr>
      </p:pic>
    </p:spTree>
    <p:extLst>
      <p:ext uri="{BB962C8B-B14F-4D97-AF65-F5344CB8AC3E}">
        <p14:creationId xmlns:p14="http://schemas.microsoft.com/office/powerpoint/2010/main" val="114021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effectLst>
                  <a:outerShdw blurRad="38100" dist="38100" dir="2700000" algn="tl">
                    <a:srgbClr val="000000">
                      <a:alpha val="43137"/>
                    </a:srgbClr>
                  </a:outerShdw>
                </a:effectLst>
              </a:rPr>
              <a:t/>
            </a:r>
            <a:br>
              <a:rPr lang="en-NZ" b="1" dirty="0" smtClean="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
            </a:r>
            <a:br>
              <a:rPr lang="en-NZ" b="1" dirty="0">
                <a:solidFill>
                  <a:srgbClr val="C00000"/>
                </a:solidFill>
                <a:effectLst>
                  <a:outerShdw blurRad="38100" dist="38100" dir="2700000" algn="tl">
                    <a:srgbClr val="000000">
                      <a:alpha val="43137"/>
                    </a:srgbClr>
                  </a:outerShdw>
                </a:effectLst>
              </a:rPr>
            </a:br>
            <a:r>
              <a:rPr lang="en-NZ" b="1" dirty="0" smtClean="0">
                <a:solidFill>
                  <a:srgbClr val="C00000"/>
                </a:solidFill>
                <a:effectLst>
                  <a:outerShdw blurRad="38100" dist="38100" dir="2700000" algn="tl">
                    <a:srgbClr val="000000">
                      <a:alpha val="43137"/>
                    </a:srgbClr>
                  </a:outerShdw>
                </a:effectLst>
              </a:rPr>
              <a:t>Use </a:t>
            </a:r>
            <a:r>
              <a:rPr lang="en-NZ" b="1" dirty="0">
                <a:solidFill>
                  <a:srgbClr val="C00000"/>
                </a:solidFill>
                <a:effectLst>
                  <a:outerShdw blurRad="38100" dist="38100" dir="2700000" algn="tl">
                    <a:srgbClr val="000000">
                      <a:alpha val="43137"/>
                    </a:srgbClr>
                  </a:outerShdw>
                </a:effectLst>
              </a:rPr>
              <a:t>of blood products</a:t>
            </a:r>
            <a:br>
              <a:rPr lang="en-NZ" b="1" dirty="0">
                <a:solidFill>
                  <a:srgbClr val="C00000"/>
                </a:solidFill>
                <a:effectLst>
                  <a:outerShdw blurRad="38100" dist="38100" dir="2700000" algn="tl">
                    <a:srgbClr val="000000">
                      <a:alpha val="43137"/>
                    </a:srgbClr>
                  </a:outerShdw>
                </a:effectLst>
              </a:rPr>
            </a:br>
            <a:r>
              <a:rPr lang="en-US" b="1" dirty="0">
                <a:solidFill>
                  <a:srgbClr val="C00000"/>
                </a:solidFill>
                <a:effectLst>
                  <a:outerShdw blurRad="38100" dist="38100" dir="2700000" algn="tl">
                    <a:srgbClr val="000000">
                      <a:alpha val="43137"/>
                    </a:srgbClr>
                  </a:outerShdw>
                </a:effectLst>
                <a:latin typeface="Georgia" pitchFamily="18" charset="0"/>
              </a:rPr>
              <a:t/>
            </a:r>
            <a:br>
              <a:rPr lang="en-US" b="1" dirty="0">
                <a:solidFill>
                  <a:srgbClr val="C00000"/>
                </a:solidFill>
                <a:effectLst>
                  <a:outerShdw blurRad="38100" dist="38100" dir="2700000" algn="tl">
                    <a:srgbClr val="000000">
                      <a:alpha val="43137"/>
                    </a:srgbClr>
                  </a:outerShdw>
                </a:effectLst>
                <a:latin typeface="Georgia" pitchFamily="18" charset="0"/>
              </a:rPr>
            </a:br>
            <a:endParaRPr lang="en-NZ" dirty="0"/>
          </a:p>
        </p:txBody>
      </p:sp>
      <p:sp>
        <p:nvSpPr>
          <p:cNvPr id="3" name="Content Placeholder 2"/>
          <p:cNvSpPr>
            <a:spLocks noGrp="1"/>
          </p:cNvSpPr>
          <p:nvPr>
            <p:ph idx="1"/>
          </p:nvPr>
        </p:nvSpPr>
        <p:spPr/>
        <p:txBody>
          <a:bodyPr>
            <a:normAutofit fontScale="77500" lnSpcReduction="20000"/>
          </a:bodyPr>
          <a:lstStyle/>
          <a:p>
            <a:r>
              <a:rPr lang="en-NZ" dirty="0" smtClean="0"/>
              <a:t>A month </a:t>
            </a:r>
            <a:r>
              <a:rPr lang="en-NZ" dirty="0"/>
              <a:t>later, Ms A </a:t>
            </a:r>
            <a:r>
              <a:rPr lang="en-NZ" dirty="0" smtClean="0"/>
              <a:t>attended </a:t>
            </a:r>
            <a:r>
              <a:rPr lang="en-NZ" dirty="0"/>
              <a:t>nurse-led pre-admission </a:t>
            </a:r>
            <a:r>
              <a:rPr lang="en-NZ" dirty="0" smtClean="0"/>
              <a:t>clinic </a:t>
            </a:r>
          </a:p>
          <a:p>
            <a:r>
              <a:rPr lang="en-NZ" dirty="0" smtClean="0"/>
              <a:t>Recorded that Ms </a:t>
            </a:r>
            <a:r>
              <a:rPr lang="en-NZ" dirty="0"/>
              <a:t>A </a:t>
            </a:r>
            <a:r>
              <a:rPr lang="en-NZ" dirty="0" smtClean="0"/>
              <a:t>stated </a:t>
            </a:r>
            <a:r>
              <a:rPr lang="en-NZ" dirty="0"/>
              <a:t>she did not consent to the use of blood and blood </a:t>
            </a:r>
            <a:r>
              <a:rPr lang="en-NZ" dirty="0" smtClean="0"/>
              <a:t>products</a:t>
            </a:r>
            <a:r>
              <a:rPr lang="en-NZ" dirty="0"/>
              <a:t> </a:t>
            </a:r>
          </a:p>
          <a:p>
            <a:r>
              <a:rPr lang="en-NZ" dirty="0"/>
              <a:t>Ms A </a:t>
            </a:r>
            <a:r>
              <a:rPr lang="en-NZ" dirty="0" smtClean="0"/>
              <a:t>admitted </a:t>
            </a:r>
            <a:r>
              <a:rPr lang="en-NZ" dirty="0"/>
              <a:t>for </a:t>
            </a:r>
            <a:r>
              <a:rPr lang="en-NZ" dirty="0" smtClean="0"/>
              <a:t>surgery </a:t>
            </a:r>
          </a:p>
          <a:p>
            <a:r>
              <a:rPr lang="en-NZ" dirty="0" smtClean="0"/>
              <a:t>Dr </a:t>
            </a:r>
            <a:r>
              <a:rPr lang="en-NZ" dirty="0"/>
              <a:t>C and anaesthetist Dr D met with Ms A to discuss </a:t>
            </a:r>
            <a:r>
              <a:rPr lang="en-NZ" dirty="0" smtClean="0"/>
              <a:t>operation </a:t>
            </a:r>
            <a:r>
              <a:rPr lang="en-NZ" dirty="0"/>
              <a:t>and </a:t>
            </a:r>
            <a:r>
              <a:rPr lang="en-NZ" dirty="0" smtClean="0"/>
              <a:t>complete informed consent </a:t>
            </a:r>
          </a:p>
          <a:p>
            <a:r>
              <a:rPr lang="en-NZ" dirty="0" smtClean="0"/>
              <a:t>When </a:t>
            </a:r>
            <a:r>
              <a:rPr lang="en-NZ" dirty="0"/>
              <a:t>surgery commenced a short time later, Dr C </a:t>
            </a:r>
            <a:r>
              <a:rPr lang="en-NZ" dirty="0" smtClean="0"/>
              <a:t>unaware </a:t>
            </a:r>
            <a:r>
              <a:rPr lang="en-NZ" dirty="0"/>
              <a:t>of Ms A's views </a:t>
            </a:r>
            <a:r>
              <a:rPr lang="en-NZ" dirty="0" smtClean="0"/>
              <a:t>about </a:t>
            </a:r>
            <a:r>
              <a:rPr lang="en-NZ" dirty="0"/>
              <a:t>blood and blood </a:t>
            </a:r>
            <a:r>
              <a:rPr lang="en-NZ" dirty="0" smtClean="0"/>
              <a:t>products</a:t>
            </a:r>
          </a:p>
          <a:p>
            <a:r>
              <a:rPr lang="en-NZ" dirty="0" smtClean="0"/>
              <a:t>Subject </a:t>
            </a:r>
            <a:r>
              <a:rPr lang="en-NZ" dirty="0"/>
              <a:t>not raised </a:t>
            </a:r>
            <a:r>
              <a:rPr lang="en-NZ" dirty="0" smtClean="0"/>
              <a:t>during </a:t>
            </a:r>
            <a:r>
              <a:rPr lang="en-NZ" dirty="0"/>
              <a:t>surgical "Time Out", when any issues of concern </a:t>
            </a:r>
            <a:r>
              <a:rPr lang="en-NZ" dirty="0" smtClean="0"/>
              <a:t>brought </a:t>
            </a:r>
            <a:r>
              <a:rPr lang="en-NZ" dirty="0"/>
              <a:t>to the attention of the theatre </a:t>
            </a:r>
            <a:r>
              <a:rPr lang="en-NZ" dirty="0" smtClean="0"/>
              <a:t>team </a:t>
            </a:r>
            <a:r>
              <a:rPr lang="en-NZ" dirty="0"/>
              <a:t> </a:t>
            </a:r>
          </a:p>
          <a:p>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824093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562" y="188640"/>
            <a:ext cx="6643734" cy="1214422"/>
          </a:xfrm>
        </p:spPr>
        <p:txBody>
          <a:bodyPr/>
          <a:lstStyle/>
          <a:p>
            <a:r>
              <a:rPr lang="en-US" sz="4800" dirty="0" smtClean="0">
                <a:solidFill>
                  <a:srgbClr val="990000"/>
                </a:solidFill>
                <a:effectLst>
                  <a:outerShdw blurRad="38100" dist="38100" dir="2700000" algn="tl">
                    <a:srgbClr val="FFFFFF"/>
                  </a:outerShdw>
                </a:effectLst>
                <a:latin typeface="Times New Roman" panose="02020603050405020304" pitchFamily="18" charset="0"/>
                <a:ea typeface="+mn-ea"/>
                <a:cs typeface="Times New Roman" panose="02020603050405020304" pitchFamily="18" charset="0"/>
              </a:rPr>
              <a:t/>
            </a:r>
            <a:br>
              <a:rPr lang="en-US" sz="4800" dirty="0" smtClean="0">
                <a:solidFill>
                  <a:srgbClr val="990000"/>
                </a:solidFill>
                <a:effectLst>
                  <a:outerShdw blurRad="38100" dist="38100" dir="2700000" algn="tl">
                    <a:srgbClr val="FFFFFF"/>
                  </a:outerShdw>
                </a:effectLst>
                <a:latin typeface="Times New Roman" panose="02020603050405020304" pitchFamily="18" charset="0"/>
                <a:ea typeface="+mn-ea"/>
                <a:cs typeface="Times New Roman" panose="02020603050405020304" pitchFamily="18" charset="0"/>
              </a:rPr>
            </a:br>
            <a:r>
              <a:rPr lang="en-US" sz="4800" dirty="0" smtClean="0">
                <a:solidFill>
                  <a:srgbClr val="990000"/>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rPr>
              <a:t>HDC Vision</a:t>
            </a:r>
            <a:r>
              <a:rPr lang="en-US" sz="4800" dirty="0">
                <a:solidFill>
                  <a:srgbClr val="990000"/>
                </a:solidFill>
                <a:effectLst>
                  <a:outerShdw blurRad="38100" dist="38100" dir="2700000" algn="tl">
                    <a:srgbClr val="FFFFFF"/>
                  </a:outerShdw>
                </a:effectLst>
                <a:latin typeface="Times New Roman" panose="02020603050405020304" pitchFamily="18" charset="0"/>
                <a:ea typeface="+mn-ea"/>
                <a:cs typeface="Times New Roman" panose="02020603050405020304" pitchFamily="18" charset="0"/>
              </a:rPr>
              <a:t/>
            </a:r>
            <a:br>
              <a:rPr lang="en-US" sz="4800" dirty="0">
                <a:solidFill>
                  <a:srgbClr val="990000"/>
                </a:solidFill>
                <a:effectLst>
                  <a:outerShdw blurRad="38100" dist="38100" dir="2700000" algn="tl">
                    <a:srgbClr val="FFFFFF"/>
                  </a:outerShdw>
                </a:effectLst>
                <a:latin typeface="Times New Roman" panose="02020603050405020304" pitchFamily="18" charset="0"/>
                <a:ea typeface="+mn-ea"/>
                <a:cs typeface="Times New Roman" panose="02020603050405020304" pitchFamily="18" charset="0"/>
              </a:rPr>
            </a:br>
            <a:endParaRPr lang="en-NZ" sz="4800" dirty="0">
              <a:solidFill>
                <a:srgbClr val="990000"/>
              </a:solidFill>
              <a:effectLst>
                <a:outerShdw blurRad="38100" dist="38100" dir="2700000" algn="tl">
                  <a:srgbClr val="FFFFFF"/>
                </a:outerShdw>
              </a:effectLst>
              <a:latin typeface="Times New Roman" panose="02020603050405020304" pitchFamily="18" charset="0"/>
              <a:ea typeface="+mn-ea"/>
              <a:cs typeface="Times New Roman" panose="02020603050405020304" pitchFamily="18" charset="0"/>
            </a:endParaRP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3936282781"/>
              </p:ext>
            </p:extLst>
          </p:nvPr>
        </p:nvGraphicFramePr>
        <p:xfrm>
          <a:off x="179512" y="1700808"/>
          <a:ext cx="8572560" cy="4728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4" descr="HDCLOGO"/>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497753267"/>
      </p:ext>
    </p:extLst>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effectLst>
                  <a:outerShdw blurRad="38100" dist="38100" dir="2700000" algn="tl">
                    <a:srgbClr val="000000">
                      <a:alpha val="43137"/>
                    </a:srgbClr>
                  </a:outerShdw>
                </a:effectLst>
              </a:rPr>
              <a:t/>
            </a:r>
            <a:br>
              <a:rPr lang="en-NZ" b="1" dirty="0" smtClean="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
            </a:r>
            <a:br>
              <a:rPr lang="en-NZ" b="1" dirty="0">
                <a:solidFill>
                  <a:srgbClr val="C00000"/>
                </a:solidFill>
                <a:effectLst>
                  <a:outerShdw blurRad="38100" dist="38100" dir="2700000" algn="tl">
                    <a:srgbClr val="000000">
                      <a:alpha val="43137"/>
                    </a:srgbClr>
                  </a:outerShdw>
                </a:effectLst>
              </a:rPr>
            </a:br>
            <a:r>
              <a:rPr lang="en-NZ" b="1" dirty="0" smtClean="0">
                <a:solidFill>
                  <a:srgbClr val="C00000"/>
                </a:solidFill>
                <a:effectLst>
                  <a:outerShdw blurRad="38100" dist="38100" dir="2700000" algn="tl">
                    <a:srgbClr val="000000">
                      <a:alpha val="43137"/>
                    </a:srgbClr>
                  </a:outerShdw>
                </a:effectLst>
              </a:rPr>
              <a:t>Use </a:t>
            </a:r>
            <a:r>
              <a:rPr lang="en-NZ" b="1" dirty="0">
                <a:solidFill>
                  <a:srgbClr val="C00000"/>
                </a:solidFill>
                <a:effectLst>
                  <a:outerShdw blurRad="38100" dist="38100" dir="2700000" algn="tl">
                    <a:srgbClr val="000000">
                      <a:alpha val="43137"/>
                    </a:srgbClr>
                  </a:outerShdw>
                </a:effectLst>
              </a:rPr>
              <a:t>of blood products</a:t>
            </a:r>
            <a:br>
              <a:rPr lang="en-NZ" b="1" dirty="0">
                <a:solidFill>
                  <a:srgbClr val="C00000"/>
                </a:solidFill>
                <a:effectLst>
                  <a:outerShdw blurRad="38100" dist="38100" dir="2700000" algn="tl">
                    <a:srgbClr val="000000">
                      <a:alpha val="43137"/>
                    </a:srgbClr>
                  </a:outerShdw>
                </a:effectLst>
              </a:rPr>
            </a:br>
            <a:r>
              <a:rPr lang="en-US" b="1" dirty="0">
                <a:solidFill>
                  <a:srgbClr val="C00000"/>
                </a:solidFill>
                <a:effectLst>
                  <a:outerShdw blurRad="38100" dist="38100" dir="2700000" algn="tl">
                    <a:srgbClr val="000000">
                      <a:alpha val="43137"/>
                    </a:srgbClr>
                  </a:outerShdw>
                </a:effectLst>
                <a:latin typeface="Georgia" pitchFamily="18" charset="0"/>
              </a:rPr>
              <a:t/>
            </a:r>
            <a:br>
              <a:rPr lang="en-US" b="1" dirty="0">
                <a:solidFill>
                  <a:srgbClr val="C00000"/>
                </a:solidFill>
                <a:effectLst>
                  <a:outerShdw blurRad="38100" dist="38100" dir="2700000" algn="tl">
                    <a:srgbClr val="000000">
                      <a:alpha val="43137"/>
                    </a:srgbClr>
                  </a:outerShdw>
                </a:effectLst>
                <a:latin typeface="Georgia" pitchFamily="18" charset="0"/>
              </a:rPr>
            </a:br>
            <a:endParaRPr lang="en-NZ" dirty="0"/>
          </a:p>
        </p:txBody>
      </p:sp>
      <p:sp>
        <p:nvSpPr>
          <p:cNvPr id="3" name="Content Placeholder 2"/>
          <p:cNvSpPr>
            <a:spLocks noGrp="1"/>
          </p:cNvSpPr>
          <p:nvPr>
            <p:ph idx="1"/>
          </p:nvPr>
        </p:nvSpPr>
        <p:spPr/>
        <p:txBody>
          <a:bodyPr>
            <a:normAutofit fontScale="77500" lnSpcReduction="20000"/>
          </a:bodyPr>
          <a:lstStyle/>
          <a:p>
            <a:r>
              <a:rPr lang="en-NZ" dirty="0"/>
              <a:t>Surgery commenced </a:t>
            </a:r>
            <a:r>
              <a:rPr lang="en-NZ" dirty="0" smtClean="0"/>
              <a:t>- difficulties </a:t>
            </a:r>
            <a:r>
              <a:rPr lang="en-NZ" dirty="0"/>
              <a:t>with access and visibility </a:t>
            </a:r>
            <a:r>
              <a:rPr lang="en-NZ" dirty="0" smtClean="0"/>
              <a:t>and decided </a:t>
            </a:r>
            <a:r>
              <a:rPr lang="en-NZ" dirty="0"/>
              <a:t>to convert to open </a:t>
            </a:r>
            <a:r>
              <a:rPr lang="en-NZ" dirty="0" smtClean="0"/>
              <a:t>surgery </a:t>
            </a:r>
          </a:p>
          <a:p>
            <a:r>
              <a:rPr lang="en-NZ" dirty="0" smtClean="0"/>
              <a:t>Some </a:t>
            </a:r>
            <a:r>
              <a:rPr lang="en-NZ" dirty="0"/>
              <a:t>bleeding </a:t>
            </a:r>
            <a:r>
              <a:rPr lang="en-NZ" dirty="0" smtClean="0"/>
              <a:t>during </a:t>
            </a:r>
            <a:r>
              <a:rPr lang="en-NZ" dirty="0"/>
              <a:t>surgery, but not enough to cause concern </a:t>
            </a:r>
            <a:endParaRPr lang="en-NZ" dirty="0" smtClean="0"/>
          </a:p>
          <a:p>
            <a:r>
              <a:rPr lang="en-NZ" dirty="0" smtClean="0"/>
              <a:t>Ms </a:t>
            </a:r>
            <a:r>
              <a:rPr lang="en-NZ" dirty="0"/>
              <a:t>A's gallbladder </a:t>
            </a:r>
            <a:r>
              <a:rPr lang="en-NZ" dirty="0" smtClean="0"/>
              <a:t>removed </a:t>
            </a:r>
            <a:r>
              <a:rPr lang="en-NZ" dirty="0"/>
              <a:t>and </a:t>
            </a:r>
            <a:r>
              <a:rPr lang="en-NZ" dirty="0" smtClean="0"/>
              <a:t>operation </a:t>
            </a:r>
            <a:r>
              <a:rPr lang="en-NZ" dirty="0"/>
              <a:t>ended at </a:t>
            </a:r>
            <a:r>
              <a:rPr lang="en-NZ" dirty="0" smtClean="0"/>
              <a:t>11.15am</a:t>
            </a:r>
          </a:p>
          <a:p>
            <a:r>
              <a:rPr lang="en-NZ" dirty="0" smtClean="0"/>
              <a:t>Ms </a:t>
            </a:r>
            <a:r>
              <a:rPr lang="en-NZ" dirty="0"/>
              <a:t>A </a:t>
            </a:r>
            <a:r>
              <a:rPr lang="en-NZ" dirty="0" smtClean="0"/>
              <a:t>transferred </a:t>
            </a:r>
            <a:r>
              <a:rPr lang="en-NZ" dirty="0"/>
              <a:t>to </a:t>
            </a:r>
            <a:r>
              <a:rPr lang="en-NZ" dirty="0" smtClean="0"/>
              <a:t>Recovery </a:t>
            </a:r>
            <a:r>
              <a:rPr lang="en-NZ" dirty="0"/>
              <a:t>Unit at </a:t>
            </a:r>
            <a:r>
              <a:rPr lang="en-NZ" dirty="0" smtClean="0"/>
              <a:t>11.25am</a:t>
            </a:r>
            <a:r>
              <a:rPr lang="en-NZ" dirty="0"/>
              <a:t> </a:t>
            </a:r>
          </a:p>
          <a:p>
            <a:r>
              <a:rPr lang="en-NZ" dirty="0" smtClean="0"/>
              <a:t>Concerns </a:t>
            </a:r>
            <a:r>
              <a:rPr lang="en-NZ" dirty="0"/>
              <a:t>about Ms A's condition from </a:t>
            </a:r>
            <a:r>
              <a:rPr lang="en-NZ" dirty="0" smtClean="0"/>
              <a:t>midday.</a:t>
            </a:r>
          </a:p>
          <a:p>
            <a:r>
              <a:rPr lang="en-NZ" dirty="0" smtClean="0"/>
              <a:t>Initial </a:t>
            </a:r>
            <a:r>
              <a:rPr lang="en-NZ" dirty="0"/>
              <a:t>measures taken </a:t>
            </a:r>
            <a:r>
              <a:rPr lang="en-NZ" dirty="0" smtClean="0"/>
              <a:t>unsuccessful</a:t>
            </a:r>
            <a:r>
              <a:rPr lang="en-NZ" dirty="0"/>
              <a:t>, and </a:t>
            </a:r>
            <a:r>
              <a:rPr lang="en-NZ" dirty="0" smtClean="0"/>
              <a:t>thought Ms </a:t>
            </a:r>
            <a:r>
              <a:rPr lang="en-NZ" dirty="0"/>
              <a:t>A </a:t>
            </a:r>
            <a:r>
              <a:rPr lang="en-NZ" dirty="0" smtClean="0"/>
              <a:t>probably </a:t>
            </a:r>
            <a:r>
              <a:rPr lang="en-NZ" dirty="0"/>
              <a:t>bleeding </a:t>
            </a:r>
            <a:r>
              <a:rPr lang="en-NZ" dirty="0" smtClean="0"/>
              <a:t>internally</a:t>
            </a:r>
          </a:p>
          <a:p>
            <a:r>
              <a:rPr lang="en-NZ" dirty="0" smtClean="0"/>
              <a:t>Dr </a:t>
            </a:r>
            <a:r>
              <a:rPr lang="en-NZ" dirty="0"/>
              <a:t>C instructed that Ms A was to be given blood, at which point he was advised of her treatment </a:t>
            </a:r>
            <a:r>
              <a:rPr lang="en-NZ" dirty="0" smtClean="0"/>
              <a:t>refusal</a:t>
            </a:r>
            <a:r>
              <a:rPr lang="en-NZ" dirty="0"/>
              <a:t> </a:t>
            </a:r>
          </a:p>
          <a:p>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27622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effectLst>
                  <a:outerShdw blurRad="38100" dist="38100" dir="2700000" algn="tl">
                    <a:srgbClr val="000000">
                      <a:alpha val="43137"/>
                    </a:srgbClr>
                  </a:outerShdw>
                </a:effectLst>
              </a:rPr>
              <a:t/>
            </a:r>
            <a:br>
              <a:rPr lang="en-NZ" b="1" dirty="0" smtClean="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
            </a:r>
            <a:br>
              <a:rPr lang="en-NZ" b="1" dirty="0">
                <a:solidFill>
                  <a:srgbClr val="C00000"/>
                </a:solidFill>
                <a:effectLst>
                  <a:outerShdw blurRad="38100" dist="38100" dir="2700000" algn="tl">
                    <a:srgbClr val="000000">
                      <a:alpha val="43137"/>
                    </a:srgbClr>
                  </a:outerShdw>
                </a:effectLst>
              </a:rPr>
            </a:br>
            <a:r>
              <a:rPr lang="en-NZ" b="1" dirty="0" smtClean="0">
                <a:solidFill>
                  <a:srgbClr val="C00000"/>
                </a:solidFill>
                <a:effectLst>
                  <a:outerShdw blurRad="38100" dist="38100" dir="2700000" algn="tl">
                    <a:srgbClr val="000000">
                      <a:alpha val="43137"/>
                    </a:srgbClr>
                  </a:outerShdw>
                </a:effectLst>
              </a:rPr>
              <a:t>Use </a:t>
            </a:r>
            <a:r>
              <a:rPr lang="en-NZ" b="1" dirty="0">
                <a:solidFill>
                  <a:srgbClr val="C00000"/>
                </a:solidFill>
                <a:effectLst>
                  <a:outerShdw blurRad="38100" dist="38100" dir="2700000" algn="tl">
                    <a:srgbClr val="000000">
                      <a:alpha val="43137"/>
                    </a:srgbClr>
                  </a:outerShdw>
                </a:effectLst>
              </a:rPr>
              <a:t>of blood products</a:t>
            </a:r>
            <a:br>
              <a:rPr lang="en-NZ" b="1" dirty="0">
                <a:solidFill>
                  <a:srgbClr val="C00000"/>
                </a:solidFill>
                <a:effectLst>
                  <a:outerShdw blurRad="38100" dist="38100" dir="2700000" algn="tl">
                    <a:srgbClr val="000000">
                      <a:alpha val="43137"/>
                    </a:srgbClr>
                  </a:outerShdw>
                </a:effectLst>
              </a:rPr>
            </a:br>
            <a:r>
              <a:rPr lang="en-US" b="1" dirty="0">
                <a:solidFill>
                  <a:srgbClr val="C00000"/>
                </a:solidFill>
                <a:effectLst>
                  <a:outerShdw blurRad="38100" dist="38100" dir="2700000" algn="tl">
                    <a:srgbClr val="000000">
                      <a:alpha val="43137"/>
                    </a:srgbClr>
                  </a:outerShdw>
                </a:effectLst>
                <a:latin typeface="Georgia" pitchFamily="18" charset="0"/>
              </a:rPr>
              <a:t/>
            </a:r>
            <a:br>
              <a:rPr lang="en-US" b="1" dirty="0">
                <a:solidFill>
                  <a:srgbClr val="C00000"/>
                </a:solidFill>
                <a:effectLst>
                  <a:outerShdw blurRad="38100" dist="38100" dir="2700000" algn="tl">
                    <a:srgbClr val="000000">
                      <a:alpha val="43137"/>
                    </a:srgbClr>
                  </a:outerShdw>
                </a:effectLst>
                <a:latin typeface="Georgia" pitchFamily="18" charset="0"/>
              </a:rPr>
            </a:br>
            <a:endParaRPr lang="en-NZ" dirty="0"/>
          </a:p>
        </p:txBody>
      </p:sp>
      <p:sp>
        <p:nvSpPr>
          <p:cNvPr id="3" name="Content Placeholder 2"/>
          <p:cNvSpPr>
            <a:spLocks noGrp="1"/>
          </p:cNvSpPr>
          <p:nvPr>
            <p:ph idx="1"/>
          </p:nvPr>
        </p:nvSpPr>
        <p:spPr/>
        <p:txBody>
          <a:bodyPr>
            <a:normAutofit fontScale="70000" lnSpcReduction="20000"/>
          </a:bodyPr>
          <a:lstStyle/>
          <a:p>
            <a:r>
              <a:rPr lang="en-NZ" dirty="0"/>
              <a:t>Dr C </a:t>
            </a:r>
            <a:r>
              <a:rPr lang="en-NZ" dirty="0" smtClean="0"/>
              <a:t>decided </a:t>
            </a:r>
            <a:r>
              <a:rPr lang="en-NZ" dirty="0"/>
              <a:t>further surgery </a:t>
            </a:r>
            <a:r>
              <a:rPr lang="en-NZ" dirty="0" smtClean="0"/>
              <a:t>needed </a:t>
            </a:r>
            <a:r>
              <a:rPr lang="en-NZ" dirty="0"/>
              <a:t>to identify and address the cause of the bleeding. </a:t>
            </a:r>
            <a:endParaRPr lang="en-NZ" dirty="0" smtClean="0"/>
          </a:p>
          <a:p>
            <a:r>
              <a:rPr lang="en-NZ" dirty="0" smtClean="0"/>
              <a:t>Ms </a:t>
            </a:r>
            <a:r>
              <a:rPr lang="en-NZ" dirty="0"/>
              <a:t>A, still partially sedated, </a:t>
            </a:r>
            <a:r>
              <a:rPr lang="en-NZ" dirty="0" smtClean="0"/>
              <a:t>restated </a:t>
            </a:r>
            <a:r>
              <a:rPr lang="en-NZ" dirty="0"/>
              <a:t>that she would not accept blood. </a:t>
            </a:r>
            <a:endParaRPr lang="en-NZ" dirty="0" smtClean="0"/>
          </a:p>
          <a:p>
            <a:r>
              <a:rPr lang="en-NZ" dirty="0" smtClean="0"/>
              <a:t>Permission sought </a:t>
            </a:r>
            <a:r>
              <a:rPr lang="en-NZ" dirty="0"/>
              <a:t>from Ms A's mother to override Ms A's directive. Mrs B </a:t>
            </a:r>
            <a:r>
              <a:rPr lang="en-NZ" dirty="0" smtClean="0"/>
              <a:t>said </a:t>
            </a:r>
            <a:r>
              <a:rPr lang="en-NZ" dirty="0"/>
              <a:t>she could not do </a:t>
            </a:r>
            <a:r>
              <a:rPr lang="en-NZ" dirty="0" smtClean="0"/>
              <a:t>that </a:t>
            </a:r>
            <a:r>
              <a:rPr lang="en-NZ" dirty="0"/>
              <a:t> </a:t>
            </a:r>
          </a:p>
          <a:p>
            <a:r>
              <a:rPr lang="en-NZ" dirty="0"/>
              <a:t>Ms A </a:t>
            </a:r>
            <a:r>
              <a:rPr lang="en-NZ" dirty="0" smtClean="0"/>
              <a:t>returned </a:t>
            </a:r>
            <a:r>
              <a:rPr lang="en-NZ" dirty="0"/>
              <a:t>to </a:t>
            </a:r>
            <a:r>
              <a:rPr lang="en-NZ" dirty="0" smtClean="0"/>
              <a:t>theatre -surgery </a:t>
            </a:r>
            <a:r>
              <a:rPr lang="en-NZ" dirty="0"/>
              <a:t>commenced at </a:t>
            </a:r>
            <a:r>
              <a:rPr lang="en-NZ" dirty="0" smtClean="0"/>
              <a:t>2.55pm </a:t>
            </a:r>
          </a:p>
          <a:p>
            <a:r>
              <a:rPr lang="en-NZ" dirty="0" smtClean="0"/>
              <a:t>No </a:t>
            </a:r>
            <a:r>
              <a:rPr lang="en-NZ" dirty="0"/>
              <a:t>obvious bleeding point </a:t>
            </a:r>
            <a:r>
              <a:rPr lang="en-NZ" dirty="0" smtClean="0"/>
              <a:t>identified </a:t>
            </a:r>
          </a:p>
          <a:p>
            <a:r>
              <a:rPr lang="en-NZ" dirty="0" smtClean="0"/>
              <a:t>Dr </a:t>
            </a:r>
            <a:r>
              <a:rPr lang="en-NZ" dirty="0"/>
              <a:t>C </a:t>
            </a:r>
            <a:r>
              <a:rPr lang="en-NZ" dirty="0" smtClean="0"/>
              <a:t>decided to </a:t>
            </a:r>
            <a:r>
              <a:rPr lang="en-NZ" dirty="0"/>
              <a:t>pack </a:t>
            </a:r>
            <a:r>
              <a:rPr lang="en-NZ" dirty="0" smtClean="0"/>
              <a:t>liver </a:t>
            </a:r>
            <a:r>
              <a:rPr lang="en-NZ" dirty="0"/>
              <a:t>bed and close </a:t>
            </a:r>
            <a:r>
              <a:rPr lang="en-NZ" dirty="0" smtClean="0"/>
              <a:t>abdomen</a:t>
            </a:r>
            <a:r>
              <a:rPr lang="en-NZ" dirty="0"/>
              <a:t>, so </a:t>
            </a:r>
            <a:r>
              <a:rPr lang="en-NZ" dirty="0" smtClean="0"/>
              <a:t>Ms </a:t>
            </a:r>
            <a:r>
              <a:rPr lang="en-NZ" dirty="0"/>
              <a:t>A could be transferred to a </a:t>
            </a:r>
            <a:r>
              <a:rPr lang="en-NZ" dirty="0" smtClean="0"/>
              <a:t>better </a:t>
            </a:r>
            <a:r>
              <a:rPr lang="en-NZ" dirty="0"/>
              <a:t>equipped and staffed hospital </a:t>
            </a:r>
            <a:endParaRPr lang="en-NZ" dirty="0" smtClean="0"/>
          </a:p>
          <a:p>
            <a:r>
              <a:rPr lang="en-NZ" dirty="0" smtClean="0"/>
              <a:t>Arrangements </a:t>
            </a:r>
            <a:r>
              <a:rPr lang="en-NZ" dirty="0"/>
              <a:t>were made to transfer Ms A by helicopter </a:t>
            </a:r>
            <a:endParaRPr lang="en-NZ" dirty="0" smtClean="0"/>
          </a:p>
          <a:p>
            <a:r>
              <a:rPr lang="en-NZ" dirty="0" smtClean="0"/>
              <a:t>By </a:t>
            </a:r>
            <a:r>
              <a:rPr lang="en-NZ" dirty="0"/>
              <a:t>the time </a:t>
            </a:r>
            <a:r>
              <a:rPr lang="en-NZ" dirty="0" smtClean="0"/>
              <a:t>helicopter </a:t>
            </a:r>
            <a:r>
              <a:rPr lang="en-NZ" dirty="0"/>
              <a:t>crew arrived </a:t>
            </a:r>
            <a:r>
              <a:rPr lang="en-NZ" dirty="0" smtClean="0"/>
              <a:t> </a:t>
            </a:r>
            <a:r>
              <a:rPr lang="en-NZ" dirty="0"/>
              <a:t>was decided that transfer was </a:t>
            </a:r>
            <a:r>
              <a:rPr lang="en-NZ" dirty="0" smtClean="0"/>
              <a:t>inappropriate </a:t>
            </a:r>
          </a:p>
          <a:p>
            <a:r>
              <a:rPr lang="en-NZ" dirty="0" smtClean="0"/>
              <a:t>Ms </a:t>
            </a:r>
            <a:r>
              <a:rPr lang="en-NZ" dirty="0"/>
              <a:t>A's death </a:t>
            </a:r>
            <a:r>
              <a:rPr lang="en-NZ" dirty="0" smtClean="0"/>
              <a:t>confirmed </a:t>
            </a:r>
            <a:r>
              <a:rPr lang="en-NZ" dirty="0"/>
              <a:t>at </a:t>
            </a:r>
            <a:r>
              <a:rPr lang="en-NZ" dirty="0" smtClean="0"/>
              <a:t>6.59pm</a:t>
            </a:r>
            <a:endParaRPr lang="en-NZ" dirty="0"/>
          </a:p>
          <a:p>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4217474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effectLst>
                  <a:outerShdw blurRad="38100" dist="38100" dir="2700000" algn="tl">
                    <a:srgbClr val="000000">
                      <a:alpha val="43137"/>
                    </a:srgbClr>
                  </a:outerShdw>
                </a:effectLst>
              </a:rPr>
              <a:t/>
            </a:r>
            <a:br>
              <a:rPr lang="en-NZ" b="1" dirty="0" smtClean="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
            </a:r>
            <a:br>
              <a:rPr lang="en-NZ" b="1" dirty="0">
                <a:solidFill>
                  <a:srgbClr val="C00000"/>
                </a:solidFill>
                <a:effectLst>
                  <a:outerShdw blurRad="38100" dist="38100" dir="2700000" algn="tl">
                    <a:srgbClr val="000000">
                      <a:alpha val="43137"/>
                    </a:srgbClr>
                  </a:outerShdw>
                </a:effectLst>
              </a:rPr>
            </a:br>
            <a:r>
              <a:rPr lang="en-NZ" b="1" dirty="0" smtClean="0">
                <a:solidFill>
                  <a:srgbClr val="C00000"/>
                </a:solidFill>
                <a:effectLst>
                  <a:outerShdw blurRad="38100" dist="38100" dir="2700000" algn="tl">
                    <a:srgbClr val="000000">
                      <a:alpha val="43137"/>
                    </a:srgbClr>
                  </a:outerShdw>
                </a:effectLst>
              </a:rPr>
              <a:t>Use </a:t>
            </a:r>
            <a:r>
              <a:rPr lang="en-NZ" b="1" dirty="0">
                <a:solidFill>
                  <a:srgbClr val="C00000"/>
                </a:solidFill>
                <a:effectLst>
                  <a:outerShdw blurRad="38100" dist="38100" dir="2700000" algn="tl">
                    <a:srgbClr val="000000">
                      <a:alpha val="43137"/>
                    </a:srgbClr>
                  </a:outerShdw>
                </a:effectLst>
              </a:rPr>
              <a:t>of blood products</a:t>
            </a:r>
            <a:br>
              <a:rPr lang="en-NZ" b="1" dirty="0">
                <a:solidFill>
                  <a:srgbClr val="C00000"/>
                </a:solidFill>
                <a:effectLst>
                  <a:outerShdw blurRad="38100" dist="38100" dir="2700000" algn="tl">
                    <a:srgbClr val="000000">
                      <a:alpha val="43137"/>
                    </a:srgbClr>
                  </a:outerShdw>
                </a:effectLst>
              </a:rPr>
            </a:br>
            <a:r>
              <a:rPr lang="en-US" b="1" dirty="0">
                <a:solidFill>
                  <a:srgbClr val="C00000"/>
                </a:solidFill>
                <a:effectLst>
                  <a:outerShdw blurRad="38100" dist="38100" dir="2700000" algn="tl">
                    <a:srgbClr val="000000">
                      <a:alpha val="43137"/>
                    </a:srgbClr>
                  </a:outerShdw>
                </a:effectLst>
                <a:latin typeface="Georgia" pitchFamily="18" charset="0"/>
              </a:rPr>
              <a:t/>
            </a:r>
            <a:br>
              <a:rPr lang="en-US" b="1" dirty="0">
                <a:solidFill>
                  <a:srgbClr val="C00000"/>
                </a:solidFill>
                <a:effectLst>
                  <a:outerShdw blurRad="38100" dist="38100" dir="2700000" algn="tl">
                    <a:srgbClr val="000000">
                      <a:alpha val="43137"/>
                    </a:srgbClr>
                  </a:outerShdw>
                </a:effectLst>
                <a:latin typeface="Georgia" pitchFamily="18" charset="0"/>
              </a:rPr>
            </a:br>
            <a:endParaRPr lang="en-NZ" dirty="0"/>
          </a:p>
        </p:txBody>
      </p:sp>
      <p:sp>
        <p:nvSpPr>
          <p:cNvPr id="3" name="Content Placeholder 2"/>
          <p:cNvSpPr>
            <a:spLocks noGrp="1"/>
          </p:cNvSpPr>
          <p:nvPr>
            <p:ph idx="1"/>
          </p:nvPr>
        </p:nvSpPr>
        <p:spPr/>
        <p:txBody>
          <a:bodyPr>
            <a:normAutofit fontScale="70000" lnSpcReduction="20000"/>
          </a:bodyPr>
          <a:lstStyle/>
          <a:p>
            <a:pPr marL="0" indent="0">
              <a:buNone/>
            </a:pPr>
            <a:r>
              <a:rPr lang="en-NZ" b="1" dirty="0" smtClean="0"/>
              <a:t>Findings</a:t>
            </a:r>
          </a:p>
          <a:p>
            <a:r>
              <a:rPr lang="en-NZ" dirty="0" smtClean="0"/>
              <a:t>Material </a:t>
            </a:r>
            <a:r>
              <a:rPr lang="en-NZ" dirty="0"/>
              <a:t>information must be communicated to senior members of </a:t>
            </a:r>
            <a:r>
              <a:rPr lang="en-NZ" dirty="0" smtClean="0"/>
              <a:t>operating </a:t>
            </a:r>
            <a:r>
              <a:rPr lang="en-NZ" dirty="0"/>
              <a:t>team before surgery. </a:t>
            </a:r>
            <a:endParaRPr lang="en-NZ" dirty="0" smtClean="0"/>
          </a:p>
          <a:p>
            <a:r>
              <a:rPr lang="en-NZ" dirty="0" smtClean="0"/>
              <a:t>Only </a:t>
            </a:r>
            <a:r>
              <a:rPr lang="en-NZ" dirty="0"/>
              <a:t>senior </a:t>
            </a:r>
            <a:r>
              <a:rPr lang="en-NZ" dirty="0" smtClean="0"/>
              <a:t>person </a:t>
            </a:r>
            <a:r>
              <a:rPr lang="en-NZ" dirty="0"/>
              <a:t>in the room who did not know that </a:t>
            </a:r>
            <a:r>
              <a:rPr lang="en-NZ" dirty="0" smtClean="0"/>
              <a:t>Ms A </a:t>
            </a:r>
            <a:r>
              <a:rPr lang="en-NZ" dirty="0"/>
              <a:t>had declined blood products was </a:t>
            </a:r>
            <a:r>
              <a:rPr lang="en-NZ" dirty="0" smtClean="0"/>
              <a:t>surgeon</a:t>
            </a:r>
            <a:r>
              <a:rPr lang="en-NZ" dirty="0"/>
              <a:t>. </a:t>
            </a:r>
            <a:endParaRPr lang="en-NZ" dirty="0" smtClean="0"/>
          </a:p>
          <a:p>
            <a:r>
              <a:rPr lang="en-NZ" dirty="0" smtClean="0"/>
              <a:t>Ms </a:t>
            </a:r>
            <a:r>
              <a:rPr lang="en-NZ" dirty="0"/>
              <a:t>A's refusal of blood and blood products was information that </a:t>
            </a:r>
            <a:r>
              <a:rPr lang="en-NZ" dirty="0" smtClean="0"/>
              <a:t>anaesthetist </a:t>
            </a:r>
            <a:r>
              <a:rPr lang="en-NZ" dirty="0"/>
              <a:t>and surgeon needed to know prior to surgery and in time for other plans and preparations to be made, should these have been necessary, following an appropriate discussion with Ms </a:t>
            </a:r>
            <a:r>
              <a:rPr lang="en-NZ" dirty="0" smtClean="0"/>
              <a:t>A </a:t>
            </a:r>
          </a:p>
          <a:p>
            <a:r>
              <a:rPr lang="en-NZ" dirty="0" smtClean="0"/>
              <a:t>Arrangements </a:t>
            </a:r>
            <a:r>
              <a:rPr lang="en-NZ" dirty="0"/>
              <a:t>and systems in place at </a:t>
            </a:r>
            <a:r>
              <a:rPr lang="en-NZ" dirty="0" smtClean="0"/>
              <a:t>hospital  </a:t>
            </a:r>
            <a:r>
              <a:rPr lang="en-NZ" dirty="0"/>
              <a:t>did not support the timely communication of this information. </a:t>
            </a:r>
            <a:r>
              <a:rPr lang="en-NZ" dirty="0" smtClean="0"/>
              <a:t>Ms </a:t>
            </a:r>
            <a:r>
              <a:rPr lang="en-NZ" dirty="0"/>
              <a:t>A's refusal of blood and blood products should have been raised during the surgical "Time Out". </a:t>
            </a:r>
            <a:endParaRPr lang="en-NZ" dirty="0" smtClean="0"/>
          </a:p>
          <a:p>
            <a:r>
              <a:rPr lang="en-NZ" dirty="0" smtClean="0"/>
              <a:t>DHB </a:t>
            </a:r>
            <a:r>
              <a:rPr lang="en-NZ" dirty="0"/>
              <a:t>breached Rights 4(1)   and 4(5)  of the </a:t>
            </a:r>
            <a:r>
              <a:rPr lang="en-NZ" dirty="0" smtClean="0"/>
              <a:t>Code</a:t>
            </a:r>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6037947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effectLst>
                  <a:outerShdw blurRad="38100" dist="38100" dir="2700000" algn="tl">
                    <a:srgbClr val="000000">
                      <a:alpha val="43137"/>
                    </a:srgbClr>
                  </a:outerShdw>
                </a:effectLst>
              </a:rPr>
              <a:t/>
            </a:r>
            <a:br>
              <a:rPr lang="en-NZ" b="1" dirty="0" smtClean="0">
                <a:solidFill>
                  <a:srgbClr val="C00000"/>
                </a:solidFill>
                <a:effectLst>
                  <a:outerShdw blurRad="38100" dist="38100" dir="2700000" algn="tl">
                    <a:srgbClr val="000000">
                      <a:alpha val="43137"/>
                    </a:srgbClr>
                  </a:outerShdw>
                </a:effectLst>
              </a:rPr>
            </a:br>
            <a:r>
              <a:rPr lang="en-NZ" b="1" dirty="0">
                <a:solidFill>
                  <a:srgbClr val="C00000"/>
                </a:solidFill>
                <a:effectLst>
                  <a:outerShdw blurRad="38100" dist="38100" dir="2700000" algn="tl">
                    <a:srgbClr val="000000">
                      <a:alpha val="43137"/>
                    </a:srgbClr>
                  </a:outerShdw>
                </a:effectLst>
              </a:rPr>
              <a:t/>
            </a:r>
            <a:br>
              <a:rPr lang="en-NZ" b="1" dirty="0">
                <a:solidFill>
                  <a:srgbClr val="C00000"/>
                </a:solidFill>
                <a:effectLst>
                  <a:outerShdw blurRad="38100" dist="38100" dir="2700000" algn="tl">
                    <a:srgbClr val="000000">
                      <a:alpha val="43137"/>
                    </a:srgbClr>
                  </a:outerShdw>
                </a:effectLst>
              </a:rPr>
            </a:br>
            <a:r>
              <a:rPr lang="en-NZ" b="1" dirty="0" smtClean="0">
                <a:solidFill>
                  <a:srgbClr val="C00000"/>
                </a:solidFill>
                <a:effectLst>
                  <a:outerShdw blurRad="38100" dist="38100" dir="2700000" algn="tl">
                    <a:srgbClr val="000000">
                      <a:alpha val="43137"/>
                    </a:srgbClr>
                  </a:outerShdw>
                </a:effectLst>
              </a:rPr>
              <a:t>Use </a:t>
            </a:r>
            <a:r>
              <a:rPr lang="en-NZ" b="1" dirty="0">
                <a:solidFill>
                  <a:srgbClr val="C00000"/>
                </a:solidFill>
                <a:effectLst>
                  <a:outerShdw blurRad="38100" dist="38100" dir="2700000" algn="tl">
                    <a:srgbClr val="000000">
                      <a:alpha val="43137"/>
                    </a:srgbClr>
                  </a:outerShdw>
                </a:effectLst>
              </a:rPr>
              <a:t>of blood products</a:t>
            </a:r>
            <a:br>
              <a:rPr lang="en-NZ" b="1" dirty="0">
                <a:solidFill>
                  <a:srgbClr val="C00000"/>
                </a:solidFill>
                <a:effectLst>
                  <a:outerShdw blurRad="38100" dist="38100" dir="2700000" algn="tl">
                    <a:srgbClr val="000000">
                      <a:alpha val="43137"/>
                    </a:srgbClr>
                  </a:outerShdw>
                </a:effectLst>
              </a:rPr>
            </a:br>
            <a:r>
              <a:rPr lang="en-US" b="1" dirty="0">
                <a:solidFill>
                  <a:srgbClr val="C00000"/>
                </a:solidFill>
                <a:effectLst>
                  <a:outerShdw blurRad="38100" dist="38100" dir="2700000" algn="tl">
                    <a:srgbClr val="000000">
                      <a:alpha val="43137"/>
                    </a:srgbClr>
                  </a:outerShdw>
                </a:effectLst>
                <a:latin typeface="Georgia" pitchFamily="18" charset="0"/>
              </a:rPr>
              <a:t/>
            </a:r>
            <a:br>
              <a:rPr lang="en-US" b="1" dirty="0">
                <a:solidFill>
                  <a:srgbClr val="C00000"/>
                </a:solidFill>
                <a:effectLst>
                  <a:outerShdw blurRad="38100" dist="38100" dir="2700000" algn="tl">
                    <a:srgbClr val="000000">
                      <a:alpha val="43137"/>
                    </a:srgbClr>
                  </a:outerShdw>
                </a:effectLst>
                <a:latin typeface="Georgia" pitchFamily="18" charset="0"/>
              </a:rPr>
            </a:br>
            <a:endParaRPr lang="en-NZ" dirty="0"/>
          </a:p>
        </p:txBody>
      </p:sp>
      <p:sp>
        <p:nvSpPr>
          <p:cNvPr id="3" name="Content Placeholder 2"/>
          <p:cNvSpPr>
            <a:spLocks noGrp="1"/>
          </p:cNvSpPr>
          <p:nvPr>
            <p:ph idx="1"/>
          </p:nvPr>
        </p:nvSpPr>
        <p:spPr/>
        <p:txBody>
          <a:bodyPr>
            <a:normAutofit fontScale="55000" lnSpcReduction="20000"/>
          </a:bodyPr>
          <a:lstStyle/>
          <a:p>
            <a:pPr marL="0" indent="0">
              <a:buNone/>
            </a:pPr>
            <a:r>
              <a:rPr lang="en-NZ" b="1" dirty="0" smtClean="0"/>
              <a:t>Findings </a:t>
            </a:r>
            <a:r>
              <a:rPr lang="en-NZ" b="1" dirty="0" err="1" smtClean="0"/>
              <a:t>contd</a:t>
            </a:r>
            <a:endParaRPr lang="en-NZ" b="1" dirty="0" smtClean="0"/>
          </a:p>
          <a:p>
            <a:r>
              <a:rPr lang="en-NZ" dirty="0" smtClean="0"/>
              <a:t>Dr </a:t>
            </a:r>
            <a:r>
              <a:rPr lang="en-NZ" dirty="0"/>
              <a:t>C did not know about Ms A's refusal of blood and blood products until her condition began to deteriorate following </a:t>
            </a:r>
            <a:r>
              <a:rPr lang="en-NZ" dirty="0" smtClean="0"/>
              <a:t>first operation </a:t>
            </a:r>
          </a:p>
          <a:p>
            <a:r>
              <a:rPr lang="en-NZ" dirty="0" smtClean="0"/>
              <a:t>Ms </a:t>
            </a:r>
            <a:r>
              <a:rPr lang="en-NZ" dirty="0"/>
              <a:t>A's refusal of blood and blood products was documented in her clinical records, including in documents recently prepared for this </a:t>
            </a:r>
            <a:r>
              <a:rPr lang="en-NZ" dirty="0" smtClean="0"/>
              <a:t>surgery </a:t>
            </a:r>
          </a:p>
          <a:p>
            <a:r>
              <a:rPr lang="en-NZ" dirty="0" smtClean="0"/>
              <a:t>Dr </a:t>
            </a:r>
            <a:r>
              <a:rPr lang="en-NZ" dirty="0"/>
              <a:t>C did not read Ms A's notes sufficiently to obtain this information before commencing her surgery. This was a failure to provide services with reasonable care and skill and, accordingly, a breach of Right 4(1</a:t>
            </a:r>
            <a:r>
              <a:rPr lang="en-NZ" dirty="0" smtClean="0"/>
              <a:t>)</a:t>
            </a:r>
            <a:r>
              <a:rPr lang="en-NZ" dirty="0"/>
              <a:t> </a:t>
            </a:r>
          </a:p>
          <a:p>
            <a:r>
              <a:rPr lang="en-NZ" dirty="0"/>
              <a:t>Dr D </a:t>
            </a:r>
            <a:r>
              <a:rPr lang="en-NZ" dirty="0" smtClean="0"/>
              <a:t>decided </a:t>
            </a:r>
            <a:r>
              <a:rPr lang="en-NZ" dirty="0"/>
              <a:t>that, given the surgery Ms A was to undergo and her particular risk profile, her refusal of blood and blood products was not sufficiently significant for him to need to communicate that issue to other members of </a:t>
            </a:r>
            <a:r>
              <a:rPr lang="en-NZ" dirty="0" smtClean="0"/>
              <a:t>team </a:t>
            </a:r>
          </a:p>
          <a:p>
            <a:r>
              <a:rPr lang="en-NZ" dirty="0" smtClean="0"/>
              <a:t>Dr D </a:t>
            </a:r>
            <a:r>
              <a:rPr lang="en-NZ" dirty="0"/>
              <a:t>did not discuss </a:t>
            </a:r>
            <a:r>
              <a:rPr lang="en-NZ" dirty="0" smtClean="0"/>
              <a:t> Ms A’s </a:t>
            </a:r>
            <a:r>
              <a:rPr lang="en-NZ" dirty="0"/>
              <a:t>treatment refusal with </a:t>
            </a:r>
            <a:r>
              <a:rPr lang="en-NZ" dirty="0" smtClean="0"/>
              <a:t>Dr C </a:t>
            </a:r>
            <a:r>
              <a:rPr lang="en-NZ" dirty="0"/>
              <a:t>preoperatively, and </a:t>
            </a:r>
            <a:r>
              <a:rPr lang="en-NZ" dirty="0" smtClean="0"/>
              <a:t>did </a:t>
            </a:r>
            <a:r>
              <a:rPr lang="en-NZ" dirty="0"/>
              <a:t>not raise </a:t>
            </a:r>
            <a:r>
              <a:rPr lang="en-NZ" dirty="0" smtClean="0"/>
              <a:t>issue when </a:t>
            </a:r>
            <a:r>
              <a:rPr lang="en-NZ" dirty="0"/>
              <a:t>Dr C converted to an open </a:t>
            </a:r>
            <a:r>
              <a:rPr lang="en-NZ" dirty="0" smtClean="0"/>
              <a:t>procedure </a:t>
            </a:r>
          </a:p>
          <a:p>
            <a:r>
              <a:rPr lang="en-NZ" dirty="0" smtClean="0"/>
              <a:t>More </a:t>
            </a:r>
            <a:r>
              <a:rPr lang="en-NZ" dirty="0"/>
              <a:t>likely than not that Dr D did not raise the issue during the surgical "Time Out</a:t>
            </a:r>
            <a:r>
              <a:rPr lang="en-NZ" dirty="0" smtClean="0"/>
              <a:t>" </a:t>
            </a:r>
          </a:p>
          <a:p>
            <a:r>
              <a:rPr lang="en-NZ" dirty="0" smtClean="0"/>
              <a:t>Dr </a:t>
            </a:r>
            <a:r>
              <a:rPr lang="en-NZ" dirty="0"/>
              <a:t>D failed to take reasonable steps to co-operate with his colleagues to ensure quality and continuity of </a:t>
            </a:r>
            <a:r>
              <a:rPr lang="en-NZ" dirty="0" smtClean="0"/>
              <a:t>services - </a:t>
            </a:r>
            <a:r>
              <a:rPr lang="en-NZ" dirty="0"/>
              <a:t>breach of Right 4(5) of the </a:t>
            </a:r>
            <a:r>
              <a:rPr lang="en-NZ" dirty="0" smtClean="0"/>
              <a:t>Code </a:t>
            </a:r>
            <a:r>
              <a:rPr lang="en-NZ" dirty="0"/>
              <a:t> </a:t>
            </a:r>
          </a:p>
          <a:p>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23531546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Any questions?</a:t>
            </a:r>
            <a:endParaRPr lang="en-NZ" dirty="0"/>
          </a:p>
        </p:txBody>
      </p:sp>
      <p:sp>
        <p:nvSpPr>
          <p:cNvPr id="3" name="Subtitle 2"/>
          <p:cNvSpPr>
            <a:spLocks noGrp="1"/>
          </p:cNvSpPr>
          <p:nvPr>
            <p:ph type="subTitle" idx="1"/>
          </p:nvPr>
        </p:nvSpPr>
        <p:spPr>
          <a:xfrm>
            <a:off x="971600" y="1052736"/>
            <a:ext cx="6800800" cy="4586064"/>
          </a:xfrm>
        </p:spPr>
        <p:txBody>
          <a:bodyPr>
            <a:normAutofit/>
          </a:bodyPr>
          <a:lstStyle/>
          <a:p>
            <a:r>
              <a:rPr lang="en-US" sz="3600" b="1" dirty="0" smtClean="0">
                <a:solidFill>
                  <a:srgbClr val="C00000"/>
                </a:solidFill>
                <a:effectLst>
                  <a:outerShdw blurRad="38100" dist="38100" dir="2700000" algn="tl">
                    <a:srgbClr val="000000">
                      <a:alpha val="43137"/>
                    </a:srgbClr>
                  </a:outerShdw>
                </a:effectLst>
              </a:rPr>
              <a:t>Questions?</a:t>
            </a:r>
            <a:endParaRPr lang="en-NZ" sz="3600" b="1" dirty="0">
              <a:solidFill>
                <a:srgbClr val="C00000"/>
              </a:solidFill>
              <a:effectLst>
                <a:outerShdw blurRad="38100" dist="38100" dir="2700000" algn="tl">
                  <a:srgbClr val="000000">
                    <a:alpha val="43137"/>
                  </a:srgbClr>
                </a:outerShdw>
              </a:effectLst>
            </a:endParaRPr>
          </a:p>
        </p:txBody>
      </p:sp>
      <p:pic>
        <p:nvPicPr>
          <p:cNvPr id="4" name="Picture 2" descr="H:\Downloads\Question-mark-symbol-on-long-empty-road-620x4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1916832"/>
            <a:ext cx="5905500" cy="3895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045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68" y="279939"/>
            <a:ext cx="8280920" cy="1214422"/>
          </a:xfrm>
        </p:spPr>
        <p:txBody>
          <a:bodyPr/>
          <a:lstStyle/>
          <a:p>
            <a:r>
              <a:rPr lang="en-NZ" sz="4800" dirty="0" smtClean="0">
                <a:effectLst>
                  <a:outerShdw blurRad="38100" dist="38100" dir="2700000" algn="tl">
                    <a:srgbClr val="000000">
                      <a:alpha val="43137"/>
                    </a:srgbClr>
                  </a:outerShdw>
                </a:effectLst>
                <a:latin typeface="+mn-lt"/>
                <a:cs typeface="Arial" panose="020B0604020202020204" pitchFamily="34" charset="0"/>
              </a:rPr>
              <a:t>HDC Approach</a:t>
            </a:r>
            <a:endParaRPr lang="en-NZ" sz="4600" dirty="0">
              <a:solidFill>
                <a:srgbClr val="740000"/>
              </a:solidFill>
              <a:effectLst>
                <a:outerShdw blurRad="38100" dist="38100" dir="2700000" algn="tl">
                  <a:srgbClr val="000000">
                    <a:alpha val="43137"/>
                  </a:srgbClr>
                </a:outerShdw>
              </a:effectLst>
              <a:latin typeface="+mn-lt"/>
              <a:cs typeface="Arial" pitchFamily="34" charset="0"/>
            </a:endParaRPr>
          </a:p>
        </p:txBody>
      </p:sp>
      <p:sp>
        <p:nvSpPr>
          <p:cNvPr id="3" name="Text Placeholder 2"/>
          <p:cNvSpPr>
            <a:spLocks noGrp="1"/>
          </p:cNvSpPr>
          <p:nvPr>
            <p:ph type="body" sz="half" idx="1"/>
          </p:nvPr>
        </p:nvSpPr>
        <p:spPr>
          <a:xfrm>
            <a:off x="179512" y="1342901"/>
            <a:ext cx="8352928" cy="5038427"/>
          </a:xfrm>
        </p:spPr>
        <p:txBody>
          <a:bodyPr>
            <a:normAutofit fontScale="47500" lnSpcReduction="20000"/>
          </a:bodyPr>
          <a:lstStyle/>
          <a:p>
            <a:pPr marL="0" indent="0" algn="just">
              <a:buNone/>
            </a:pPr>
            <a:r>
              <a:rPr lang="en-US" sz="5900" dirty="0" smtClean="0">
                <a:cs typeface="Arial" panose="020B0604020202020204" pitchFamily="34" charset="0"/>
              </a:rPr>
              <a:t>HDC contributes to the achievement of a safe consumer-</a:t>
            </a:r>
            <a:r>
              <a:rPr lang="en-US" sz="5900" dirty="0" err="1" smtClean="0">
                <a:cs typeface="Arial" panose="020B0604020202020204" pitchFamily="34" charset="0"/>
              </a:rPr>
              <a:t>centred</a:t>
            </a:r>
            <a:r>
              <a:rPr lang="en-US" sz="5900" dirty="0" smtClean="0">
                <a:cs typeface="Arial" panose="020B0604020202020204" pitchFamily="34" charset="0"/>
              </a:rPr>
              <a:t> system in a unique way:</a:t>
            </a:r>
          </a:p>
          <a:p>
            <a:pPr marL="0" indent="0" algn="just">
              <a:buNone/>
            </a:pPr>
            <a:endParaRPr lang="en-US" sz="5900" dirty="0" smtClean="0">
              <a:cs typeface="Arial" panose="020B0604020202020204" pitchFamily="34" charset="0"/>
            </a:endParaRPr>
          </a:p>
          <a:p>
            <a:pPr marL="0" indent="0" algn="just"/>
            <a:r>
              <a:rPr lang="en-AU" sz="5900" b="1" dirty="0" smtClean="0">
                <a:cs typeface="Arial" panose="020B0604020202020204" pitchFamily="34" charset="0"/>
              </a:rPr>
              <a:t>Complaints </a:t>
            </a:r>
            <a:r>
              <a:rPr lang="en-NZ" sz="5900" b="1" dirty="0" smtClean="0">
                <a:cs typeface="Arial" panose="020B0604020202020204" pitchFamily="34" charset="0"/>
              </a:rPr>
              <a:t>re</a:t>
            </a:r>
            <a:r>
              <a:rPr lang="en-US" sz="5900" b="1" dirty="0" smtClean="0">
                <a:cs typeface="Arial" panose="020B0604020202020204" pitchFamily="34" charset="0"/>
              </a:rPr>
              <a:t>solution</a:t>
            </a:r>
            <a:r>
              <a:rPr lang="en-US" sz="5900" dirty="0" smtClean="0">
                <a:cs typeface="Arial" panose="020B0604020202020204" pitchFamily="34" charset="0"/>
              </a:rPr>
              <a:t>  </a:t>
            </a:r>
            <a:r>
              <a:rPr lang="en-US" sz="5900" i="1" dirty="0" smtClean="0">
                <a:cs typeface="Arial" panose="020B0604020202020204" pitchFamily="34" charset="0"/>
              </a:rPr>
              <a:t>   </a:t>
            </a:r>
          </a:p>
          <a:p>
            <a:pPr marL="0" indent="0" algn="just">
              <a:buNone/>
            </a:pPr>
            <a:r>
              <a:rPr lang="en-US" sz="5900" i="1" dirty="0" smtClean="0">
                <a:cs typeface="Arial" panose="020B0604020202020204" pitchFamily="34" charset="0"/>
              </a:rPr>
              <a:t>     </a:t>
            </a:r>
            <a:r>
              <a:rPr lang="en-NZ" sz="5900" i="1" dirty="0" smtClean="0">
                <a:cs typeface="Arial" panose="020B0604020202020204" pitchFamily="34" charset="0"/>
              </a:rPr>
              <a:t>Promote</a:t>
            </a:r>
            <a:r>
              <a:rPr lang="en-US" sz="5900" i="1" dirty="0" smtClean="0">
                <a:cs typeface="Arial" panose="020B0604020202020204" pitchFamily="34" charset="0"/>
              </a:rPr>
              <a:t> </a:t>
            </a:r>
            <a:r>
              <a:rPr lang="en-US" sz="5900" i="1" dirty="0">
                <a:cs typeface="Arial" panose="020B0604020202020204" pitchFamily="34" charset="0"/>
              </a:rPr>
              <a:t>and protect consumer rights       </a:t>
            </a:r>
            <a:endParaRPr lang="en-US" sz="5900" i="1" dirty="0" smtClean="0">
              <a:cs typeface="Arial" panose="020B0604020202020204" pitchFamily="34" charset="0"/>
            </a:endParaRPr>
          </a:p>
          <a:p>
            <a:pPr marL="0" indent="0" algn="just">
              <a:buNone/>
            </a:pPr>
            <a:r>
              <a:rPr lang="en-US" sz="5900" i="1" dirty="0" smtClean="0">
                <a:cs typeface="Arial" panose="020B0604020202020204" pitchFamily="34" charset="0"/>
              </a:rPr>
              <a:t>     </a:t>
            </a:r>
            <a:endParaRPr lang="en-US" sz="5900" i="1" dirty="0">
              <a:cs typeface="Arial" panose="020B0604020202020204" pitchFamily="34" charset="0"/>
            </a:endParaRPr>
          </a:p>
          <a:p>
            <a:pPr marL="0" indent="0" algn="just">
              <a:spcBef>
                <a:spcPct val="0"/>
              </a:spcBef>
              <a:spcAft>
                <a:spcPct val="20000"/>
              </a:spcAft>
              <a:buClr>
                <a:schemeClr val="tx1"/>
              </a:buClr>
              <a:defRPr/>
            </a:pPr>
            <a:r>
              <a:rPr lang="en-NZ" sz="5900" b="1" dirty="0" smtClean="0">
                <a:cs typeface="Arial" panose="020B0604020202020204" pitchFamily="34" charset="0"/>
              </a:rPr>
              <a:t>Safety and quality improvement</a:t>
            </a:r>
            <a:r>
              <a:rPr lang="en-NZ" sz="5900" dirty="0" smtClean="0">
                <a:cs typeface="Arial" panose="020B0604020202020204" pitchFamily="34" charset="0"/>
              </a:rPr>
              <a:t> </a:t>
            </a:r>
          </a:p>
          <a:p>
            <a:pPr marL="361950" indent="-361950" algn="just">
              <a:spcBef>
                <a:spcPct val="0"/>
              </a:spcBef>
              <a:spcAft>
                <a:spcPct val="20000"/>
              </a:spcAft>
              <a:buClr>
                <a:schemeClr val="tx1"/>
              </a:buClr>
              <a:buNone/>
              <a:defRPr/>
            </a:pPr>
            <a:r>
              <a:rPr lang="en-US" sz="5900" i="1" dirty="0" smtClean="0">
                <a:cs typeface="Arial" panose="020B0604020202020204" pitchFamily="34" charset="0"/>
              </a:rPr>
              <a:t>     Strengthen </a:t>
            </a:r>
            <a:r>
              <a:rPr lang="en-US" sz="5900" i="1" dirty="0">
                <a:cs typeface="Arial" panose="020B0604020202020204" pitchFamily="34" charset="0"/>
              </a:rPr>
              <a:t>the system so that it continually improves </a:t>
            </a:r>
            <a:endParaRPr lang="en-US" sz="5900" i="1" dirty="0" smtClean="0">
              <a:cs typeface="Arial" panose="020B0604020202020204" pitchFamily="34" charset="0"/>
            </a:endParaRPr>
          </a:p>
          <a:p>
            <a:pPr marL="361950" indent="-361950" algn="just">
              <a:spcBef>
                <a:spcPct val="0"/>
              </a:spcBef>
              <a:spcAft>
                <a:spcPct val="20000"/>
              </a:spcAft>
              <a:buClr>
                <a:schemeClr val="tx1"/>
              </a:buClr>
              <a:buNone/>
              <a:defRPr/>
            </a:pPr>
            <a:endParaRPr lang="en-NZ" sz="5900" i="1" dirty="0">
              <a:cs typeface="Arial" panose="020B0604020202020204" pitchFamily="34" charset="0"/>
            </a:endParaRPr>
          </a:p>
          <a:p>
            <a:pPr marL="0" indent="0" algn="just">
              <a:spcBef>
                <a:spcPct val="0"/>
              </a:spcBef>
              <a:spcAft>
                <a:spcPct val="25000"/>
              </a:spcAft>
              <a:buClr>
                <a:schemeClr val="tx1"/>
              </a:buClr>
              <a:defRPr/>
            </a:pPr>
            <a:r>
              <a:rPr lang="en-NZ" sz="5900" b="1" dirty="0" smtClean="0">
                <a:cs typeface="Arial" panose="020B0604020202020204" pitchFamily="34" charset="0"/>
              </a:rPr>
              <a:t>Public protection </a:t>
            </a:r>
          </a:p>
          <a:p>
            <a:pPr marL="441325" lvl="0" indent="-65088" algn="just">
              <a:spcBef>
                <a:spcPct val="0"/>
              </a:spcBef>
              <a:buClr>
                <a:schemeClr val="tx1"/>
              </a:buClr>
              <a:buNone/>
              <a:defRPr/>
            </a:pPr>
            <a:r>
              <a:rPr lang="en-NZ" sz="5900" i="1" dirty="0" smtClean="0">
                <a:cs typeface="Arial" panose="020B0604020202020204" pitchFamily="34" charset="0"/>
              </a:rPr>
              <a:t> Watchdog role</a:t>
            </a:r>
            <a:endParaRPr lang="en-AU" sz="5900" i="1" dirty="0" smtClean="0">
              <a:cs typeface="Arial" panose="020B0604020202020204" pitchFamily="34" charset="0"/>
            </a:endParaRPr>
          </a:p>
          <a:p>
            <a:pPr marL="0" indent="0">
              <a:buNone/>
            </a:pPr>
            <a:r>
              <a:rPr lang="en-US" sz="5900" dirty="0" smtClean="0">
                <a:cs typeface="Arial" panose="020B0604020202020204" pitchFamily="34" charset="0"/>
              </a:rPr>
              <a:t> </a:t>
            </a:r>
            <a:endParaRPr lang="en-NZ" sz="5900" dirty="0" smtClean="0">
              <a:cs typeface="Arial" panose="020B0604020202020204" pitchFamily="34" charset="0"/>
            </a:endParaRPr>
          </a:p>
          <a:p>
            <a:endParaRPr lang="en-NZ" dirty="0"/>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236865986"/>
      </p:ext>
    </p:extLst>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539552" y="2636912"/>
            <a:ext cx="8064896" cy="187220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6000"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rPr>
              <a:t>HDC’s complaint resolution role</a:t>
            </a:r>
            <a:endParaRPr kumimoji="0" lang="en-NZ" sz="60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endParaRPr>
          </a:p>
        </p:txBody>
      </p:sp>
      <p:pic>
        <p:nvPicPr>
          <p:cNvPr id="3"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1690957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00808"/>
            <a:ext cx="5086400" cy="4886003"/>
          </a:xfrm>
        </p:spPr>
        <p:txBody>
          <a:bodyPr>
            <a:normAutofit/>
          </a:bodyPr>
          <a:lstStyle/>
          <a:p>
            <a:pPr algn="just"/>
            <a:r>
              <a:rPr lang="en-US" dirty="0" smtClean="0">
                <a:cs typeface="Arial" panose="020B0604020202020204" pitchFamily="34" charset="0"/>
              </a:rPr>
              <a:t>People complain to:</a:t>
            </a:r>
          </a:p>
          <a:p>
            <a:pPr lvl="1" algn="just">
              <a:buFontTx/>
              <a:buChar char="-"/>
            </a:pPr>
            <a:r>
              <a:rPr lang="en-US" sz="3200" dirty="0">
                <a:cs typeface="Arial" panose="020B0604020202020204" pitchFamily="34" charset="0"/>
              </a:rPr>
              <a:t>r</a:t>
            </a:r>
            <a:r>
              <a:rPr lang="en-US" sz="3200" dirty="0" smtClean="0">
                <a:cs typeface="Arial" panose="020B0604020202020204" pitchFamily="34" charset="0"/>
              </a:rPr>
              <a:t>eceive information/explanation</a:t>
            </a:r>
          </a:p>
          <a:p>
            <a:pPr lvl="1" algn="just">
              <a:buFontTx/>
              <a:buChar char="-"/>
            </a:pPr>
            <a:r>
              <a:rPr lang="en-US" sz="3200" dirty="0">
                <a:cs typeface="Arial" panose="020B0604020202020204" pitchFamily="34" charset="0"/>
              </a:rPr>
              <a:t>r</a:t>
            </a:r>
            <a:r>
              <a:rPr lang="en-US" sz="3200" dirty="0" smtClean="0">
                <a:cs typeface="Arial" panose="020B0604020202020204" pitchFamily="34" charset="0"/>
              </a:rPr>
              <a:t>eceive an apology</a:t>
            </a:r>
          </a:p>
          <a:p>
            <a:pPr lvl="1" algn="just">
              <a:buFontTx/>
              <a:buChar char="-"/>
            </a:pPr>
            <a:r>
              <a:rPr lang="en-US" sz="3200" dirty="0">
                <a:cs typeface="Arial" panose="020B0604020202020204" pitchFamily="34" charset="0"/>
              </a:rPr>
              <a:t>b</a:t>
            </a:r>
            <a:r>
              <a:rPr lang="en-US" sz="3200" dirty="0" smtClean="0">
                <a:cs typeface="Arial" panose="020B0604020202020204" pitchFamily="34" charset="0"/>
              </a:rPr>
              <a:t>e taken seriously</a:t>
            </a:r>
          </a:p>
          <a:p>
            <a:pPr lvl="1" algn="just">
              <a:buFontTx/>
              <a:buChar char="-"/>
            </a:pPr>
            <a:r>
              <a:rPr lang="en-US" sz="3200" dirty="0">
                <a:cs typeface="Arial" panose="020B0604020202020204" pitchFamily="34" charset="0"/>
              </a:rPr>
              <a:t>i</a:t>
            </a:r>
            <a:r>
              <a:rPr lang="en-US" sz="3200" dirty="0" smtClean="0">
                <a:cs typeface="Arial" panose="020B0604020202020204" pitchFamily="34" charset="0"/>
              </a:rPr>
              <a:t>mprove care quality</a:t>
            </a:r>
          </a:p>
          <a:p>
            <a:pPr lvl="1" algn="just">
              <a:buFontTx/>
              <a:buChar char="-"/>
            </a:pPr>
            <a:r>
              <a:rPr lang="en-US" sz="3200" dirty="0" smtClean="0">
                <a:cs typeface="Arial" panose="020B0604020202020204" pitchFamily="34" charset="0"/>
              </a:rPr>
              <a:t>ensure accountability</a:t>
            </a:r>
          </a:p>
          <a:p>
            <a:pPr marL="457200" lvl="1" indent="0" algn="just">
              <a:buNone/>
            </a:pPr>
            <a:endParaRPr lang="en-US" dirty="0">
              <a:latin typeface="Georgia" pitchFamily="18" charset="0"/>
              <a:cs typeface="Arial" pitchFamily="34" charset="0"/>
            </a:endParaRPr>
          </a:p>
          <a:p>
            <a:pPr marL="457200" lvl="1" indent="0" algn="just">
              <a:buNone/>
            </a:pPr>
            <a:endParaRPr lang="en-US" dirty="0" smtClean="0">
              <a:latin typeface="Georgia" pitchFamily="18" charset="0"/>
              <a:cs typeface="Arial" pitchFamily="34" charset="0"/>
            </a:endParaRPr>
          </a:p>
          <a:p>
            <a:pPr lvl="1" algn="just">
              <a:buFontTx/>
              <a:buChar char="-"/>
            </a:pPr>
            <a:endParaRPr lang="en-US" dirty="0" smtClean="0">
              <a:latin typeface="Georgia" pitchFamily="18" charset="0"/>
              <a:cs typeface="Arial" pitchFamily="34" charset="0"/>
            </a:endParaRPr>
          </a:p>
        </p:txBody>
      </p:sp>
      <p:sp>
        <p:nvSpPr>
          <p:cNvPr id="7" name="Title 1"/>
          <p:cNvSpPr txBox="1">
            <a:spLocks/>
          </p:cNvSpPr>
          <p:nvPr/>
        </p:nvSpPr>
        <p:spPr>
          <a:xfrm>
            <a:off x="402862" y="332656"/>
            <a:ext cx="6329378"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sz="4000" b="1" dirty="0" smtClean="0">
                <a:solidFill>
                  <a:srgbClr val="C00000"/>
                </a:solidFill>
                <a:effectLst>
                  <a:outerShdw blurRad="38100" dist="38100" dir="2700000" algn="tl">
                    <a:srgbClr val="000000">
                      <a:alpha val="43137"/>
                    </a:srgbClr>
                  </a:outerShdw>
                </a:effectLst>
                <a:latin typeface="+mn-lt"/>
                <a:cs typeface="Arial" panose="020B0604020202020204" pitchFamily="34" charset="0"/>
              </a:rPr>
              <a:t>Why complain?</a:t>
            </a:r>
          </a:p>
        </p:txBody>
      </p:sp>
      <p:pic>
        <p:nvPicPr>
          <p:cNvPr id="4" name="Content Placeholder 3" descr="http://pallantmedical.files.wordpress.com/2010/03/complaints.jpg"/>
          <p:cNvPicPr>
            <a:picLocks/>
          </p:cNvPicPr>
          <p:nvPr/>
        </p:nvPicPr>
        <p:blipFill>
          <a:blip r:embed="rId3" cstate="print"/>
          <a:srcRect/>
          <a:stretch>
            <a:fillRect/>
          </a:stretch>
        </p:blipFill>
        <p:spPr bwMode="auto">
          <a:xfrm>
            <a:off x="5436096" y="2060848"/>
            <a:ext cx="3528392" cy="3744416"/>
          </a:xfrm>
          <a:prstGeom prst="rect">
            <a:avLst/>
          </a:prstGeom>
          <a:noFill/>
          <a:ln w="9525">
            <a:noFill/>
            <a:miter lim="800000"/>
            <a:headEnd/>
            <a:tailEnd/>
          </a:ln>
        </p:spPr>
      </p:pic>
      <p:pic>
        <p:nvPicPr>
          <p:cNvPr id="5" name="Picture 4" descr="HDCLOGO"/>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17756992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680" y="1700808"/>
            <a:ext cx="8686800" cy="4886003"/>
          </a:xfrm>
        </p:spPr>
        <p:txBody>
          <a:bodyPr>
            <a:normAutofit/>
          </a:bodyPr>
          <a:lstStyle/>
          <a:p>
            <a:pPr algn="just"/>
            <a:r>
              <a:rPr lang="en-US" dirty="0" smtClean="0">
                <a:cs typeface="Arial" panose="020B0604020202020204" pitchFamily="34" charset="0"/>
              </a:rPr>
              <a:t>Unexpected treatment outcome (53%)</a:t>
            </a:r>
          </a:p>
          <a:p>
            <a:pPr algn="just"/>
            <a:r>
              <a:rPr lang="en-US" dirty="0" smtClean="0">
                <a:cs typeface="Arial" panose="020B0604020202020204" pitchFamily="34" charset="0"/>
              </a:rPr>
              <a:t>Inadequate/inappropriate treatment (45%)</a:t>
            </a:r>
          </a:p>
          <a:p>
            <a:pPr algn="just"/>
            <a:r>
              <a:rPr lang="en-US" dirty="0">
                <a:cs typeface="Arial" panose="020B0604020202020204" pitchFamily="34" charset="0"/>
              </a:rPr>
              <a:t>Missed/incorrect/delayed diagnosis (</a:t>
            </a:r>
            <a:r>
              <a:rPr lang="en-US" dirty="0" smtClean="0">
                <a:cs typeface="Arial" panose="020B0604020202020204" pitchFamily="34" charset="0"/>
              </a:rPr>
              <a:t>25%)</a:t>
            </a:r>
          </a:p>
          <a:p>
            <a:pPr algn="just"/>
            <a:r>
              <a:rPr lang="en-US" dirty="0">
                <a:cs typeface="Arial" panose="020B0604020202020204" pitchFamily="34" charset="0"/>
              </a:rPr>
              <a:t>Disrespectful manner/attitude (</a:t>
            </a:r>
            <a:r>
              <a:rPr lang="en-US" dirty="0" smtClean="0">
                <a:cs typeface="Arial" panose="020B0604020202020204" pitchFamily="34" charset="0"/>
              </a:rPr>
              <a:t>24%)</a:t>
            </a:r>
          </a:p>
          <a:p>
            <a:pPr algn="just"/>
            <a:r>
              <a:rPr lang="en-US" dirty="0" smtClean="0">
                <a:cs typeface="Arial" panose="020B0604020202020204" pitchFamily="34" charset="0"/>
              </a:rPr>
              <a:t>Failure to communicate effectively with consumer (23%)</a:t>
            </a:r>
          </a:p>
          <a:p>
            <a:pPr algn="just"/>
            <a:r>
              <a:rPr lang="en-US" dirty="0" smtClean="0">
                <a:cs typeface="Arial" panose="020B0604020202020204" pitchFamily="34" charset="0"/>
              </a:rPr>
              <a:t>Inadequate information provided regarding treatment (19%)</a:t>
            </a:r>
          </a:p>
          <a:p>
            <a:pPr lvl="1" algn="just">
              <a:buFontTx/>
              <a:buChar char="-"/>
            </a:pPr>
            <a:endParaRPr lang="en-US" dirty="0" smtClean="0">
              <a:latin typeface="Georgia" pitchFamily="18" charset="0"/>
              <a:cs typeface="Arial" pitchFamily="34" charset="0"/>
            </a:endParaRPr>
          </a:p>
        </p:txBody>
      </p:sp>
      <p:sp>
        <p:nvSpPr>
          <p:cNvPr id="7" name="Title 1"/>
          <p:cNvSpPr txBox="1">
            <a:spLocks/>
          </p:cNvSpPr>
          <p:nvPr/>
        </p:nvSpPr>
        <p:spPr>
          <a:xfrm>
            <a:off x="39130" y="332656"/>
            <a:ext cx="7380312"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C00000"/>
                </a:solidFill>
                <a:effectLst>
                  <a:outerShdw blurRad="38100" dist="38100" dir="2700000" algn="tl">
                    <a:srgbClr val="000000">
                      <a:alpha val="43137"/>
                    </a:srgbClr>
                  </a:outerShdw>
                </a:effectLst>
                <a:latin typeface="+mn-lt"/>
                <a:cs typeface="Arial" panose="020B0604020202020204" pitchFamily="34" charset="0"/>
              </a:rPr>
              <a:t>What did people complain about</a:t>
            </a:r>
            <a:r>
              <a:rPr lang="en-US" sz="3600" b="1" dirty="0">
                <a:solidFill>
                  <a:srgbClr val="C00000"/>
                </a:solidFill>
                <a:effectLst>
                  <a:outerShdw blurRad="38100" dist="38100" dir="2700000" algn="tl">
                    <a:srgbClr val="000000">
                      <a:alpha val="43137"/>
                    </a:srgbClr>
                  </a:outerShdw>
                </a:effectLst>
                <a:latin typeface="+mn-lt"/>
                <a:cs typeface="Arial" panose="020B0604020202020204" pitchFamily="34" charset="0"/>
              </a:rPr>
              <a:t> </a:t>
            </a:r>
            <a:r>
              <a:rPr lang="en-US" sz="3600" b="1" dirty="0" smtClean="0">
                <a:solidFill>
                  <a:srgbClr val="C00000"/>
                </a:solidFill>
                <a:effectLst>
                  <a:outerShdw blurRad="38100" dist="38100" dir="2700000" algn="tl">
                    <a:srgbClr val="000000">
                      <a:alpha val="43137"/>
                    </a:srgbClr>
                  </a:outerShdw>
                </a:effectLst>
                <a:latin typeface="+mn-lt"/>
                <a:cs typeface="Arial" panose="020B0604020202020204" pitchFamily="34" charset="0"/>
              </a:rPr>
              <a:t>? </a:t>
            </a:r>
          </a:p>
          <a:p>
            <a:r>
              <a:rPr lang="en-US" sz="3600" b="1" dirty="0" smtClean="0">
                <a:solidFill>
                  <a:srgbClr val="C00000"/>
                </a:solidFill>
                <a:effectLst>
                  <a:outerShdw blurRad="38100" dist="38100" dir="2700000" algn="tl">
                    <a:srgbClr val="000000">
                      <a:alpha val="43137"/>
                    </a:srgbClr>
                  </a:outerShdw>
                </a:effectLst>
                <a:latin typeface="+mn-lt"/>
                <a:cs typeface="Arial" panose="020B0604020202020204" pitchFamily="34" charset="0"/>
              </a:rPr>
              <a:t>- surgery </a:t>
            </a:r>
            <a:endParaRPr lang="en-NZ" sz="3600" b="1" dirty="0" smtClean="0">
              <a:solidFill>
                <a:srgbClr val="C00000"/>
              </a:solidFill>
              <a:effectLst>
                <a:outerShdw blurRad="38100" dist="38100" dir="2700000" algn="tl">
                  <a:srgbClr val="000000">
                    <a:alpha val="43137"/>
                  </a:srgbClr>
                </a:outerShdw>
              </a:effectLst>
              <a:latin typeface="+mn-lt"/>
              <a:cs typeface="Arial" panose="020B0604020202020204" pitchFamily="34" charset="0"/>
            </a:endParaRPr>
          </a:p>
        </p:txBody>
      </p:sp>
      <p:pic>
        <p:nvPicPr>
          <p:cNvPr id="4" name="Picture 4" descr="HDCLOG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3848010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effectLst>
                  <a:outerShdw blurRad="38100" dist="38100" dir="2700000" algn="tl">
                    <a:srgbClr val="000000">
                      <a:alpha val="43137"/>
                    </a:srgbClr>
                  </a:outerShdw>
                </a:effectLst>
                <a:latin typeface="Georgia" panose="02040502050405020303" pitchFamily="18" charset="0"/>
              </a:rPr>
              <a:t>HDC Complaints </a:t>
            </a:r>
            <a:br>
              <a:rPr lang="en-NZ" b="1" dirty="0" smtClean="0">
                <a:solidFill>
                  <a:srgbClr val="C00000"/>
                </a:solidFill>
                <a:effectLst>
                  <a:outerShdw blurRad="38100" dist="38100" dir="2700000" algn="tl">
                    <a:srgbClr val="000000">
                      <a:alpha val="43137"/>
                    </a:srgbClr>
                  </a:outerShdw>
                </a:effectLst>
                <a:latin typeface="Georgia" panose="02040502050405020303" pitchFamily="18" charset="0"/>
              </a:rPr>
            </a:br>
            <a:r>
              <a:rPr lang="en-NZ" b="1" dirty="0" smtClean="0">
                <a:solidFill>
                  <a:srgbClr val="C00000"/>
                </a:solidFill>
                <a:effectLst>
                  <a:outerShdw blurRad="38100" dist="38100" dir="2700000" algn="tl">
                    <a:srgbClr val="000000">
                      <a:alpha val="43137"/>
                    </a:srgbClr>
                  </a:outerShdw>
                </a:effectLst>
                <a:latin typeface="Georgia" panose="02040502050405020303" pitchFamily="18" charset="0"/>
              </a:rPr>
              <a:t>Processes </a:t>
            </a:r>
            <a:endParaRPr lang="en-NZ" b="1" dirty="0">
              <a:solidFill>
                <a:srgbClr val="C00000"/>
              </a:solidFill>
              <a:effectLst>
                <a:outerShdw blurRad="38100" dist="38100" dir="2700000" algn="tl">
                  <a:srgbClr val="000000">
                    <a:alpha val="43137"/>
                  </a:srgbClr>
                </a:outerShdw>
              </a:effectLst>
              <a:latin typeface="Georgia" panose="02040502050405020303"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6137267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HDCLOGO"/>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38035598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smtClean="0">
                <a:solidFill>
                  <a:srgbClr val="C00000"/>
                </a:solidFill>
                <a:effectLst>
                  <a:outerShdw blurRad="38100" dist="38100" dir="2700000" algn="tl">
                    <a:srgbClr val="000000">
                      <a:alpha val="43137"/>
                    </a:srgbClr>
                  </a:outerShdw>
                </a:effectLst>
                <a:latin typeface="Georgia" panose="02040502050405020303" pitchFamily="18" charset="0"/>
              </a:rPr>
              <a:t>Investigation</a:t>
            </a:r>
            <a:endParaRPr lang="en-NZ" b="1" dirty="0">
              <a:solidFill>
                <a:srgbClr val="C00000"/>
              </a:solidFill>
              <a:effectLst>
                <a:outerShdw blurRad="38100" dist="38100" dir="2700000" algn="tl">
                  <a:srgbClr val="000000">
                    <a:alpha val="43137"/>
                  </a:srgbClr>
                </a:outerShdw>
              </a:effectLst>
              <a:latin typeface="Georgia" panose="02040502050405020303" pitchFamily="18" charset="0"/>
            </a:endParaRPr>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4208968421"/>
              </p:ext>
            </p:extLst>
          </p:nvPr>
        </p:nvGraphicFramePr>
        <p:xfrm>
          <a:off x="301625" y="1527175"/>
          <a:ext cx="8504238"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4" descr="HDCLOGO"/>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858016" y="285728"/>
            <a:ext cx="1961165" cy="1082253"/>
          </a:xfrm>
          <a:prstGeom prst="rect">
            <a:avLst/>
          </a:prstGeom>
          <a:noFill/>
          <a:ln w="9525">
            <a:noFill/>
            <a:miter lim="800000"/>
            <a:headEnd/>
            <a:tailEnd/>
          </a:ln>
        </p:spPr>
      </p:pic>
    </p:spTree>
    <p:extLst>
      <p:ext uri="{BB962C8B-B14F-4D97-AF65-F5344CB8AC3E}">
        <p14:creationId xmlns:p14="http://schemas.microsoft.com/office/powerpoint/2010/main" val="14884049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
      <a:dk1>
        <a:srgbClr val="080808"/>
      </a:dk1>
      <a:lt1>
        <a:srgbClr val="00CCFF"/>
      </a:lt1>
      <a:dk2>
        <a:srgbClr val="FFFFFF"/>
      </a:dk2>
      <a:lt2>
        <a:srgbClr val="000000"/>
      </a:lt2>
      <a:accent1>
        <a:srgbClr val="FF9900"/>
      </a:accent1>
      <a:accent2>
        <a:srgbClr val="00FFFF"/>
      </a:accent2>
      <a:accent3>
        <a:srgbClr val="AAE2FF"/>
      </a:accent3>
      <a:accent4>
        <a:srgbClr val="060606"/>
      </a:accent4>
      <a:accent5>
        <a:srgbClr val="FFCAAA"/>
      </a:accent5>
      <a:accent6>
        <a:srgbClr val="00E7E7"/>
      </a:accent6>
      <a:hlink>
        <a:srgbClr val="990000"/>
      </a:hlink>
      <a:folHlink>
        <a:srgbClr val="969696"/>
      </a:folHlink>
    </a:clrScheme>
    <a:fontScheme name="Default Design">
      <a:majorFont>
        <a:latin typeface="A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4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4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Commissioner Presenta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919</TotalTime>
  <Words>1334</Words>
  <Application>Microsoft Office PowerPoint</Application>
  <PresentationFormat>On-screen Show (4:3)</PresentationFormat>
  <Paragraphs>221</Paragraphs>
  <Slides>34</Slides>
  <Notes>34</Notes>
  <HiddenSlides>0</HiddenSlides>
  <MMClips>0</MMClips>
  <ScaleCrop>false</ScaleCrop>
  <HeadingPairs>
    <vt:vector size="4" baseType="variant">
      <vt:variant>
        <vt:lpstr>Theme</vt:lpstr>
      </vt:variant>
      <vt:variant>
        <vt:i4>3</vt:i4>
      </vt:variant>
      <vt:variant>
        <vt:lpstr>Slide Titles</vt:lpstr>
      </vt:variant>
      <vt:variant>
        <vt:i4>34</vt:i4>
      </vt:variant>
    </vt:vector>
  </HeadingPairs>
  <TitlesOfParts>
    <vt:vector size="37" baseType="lpstr">
      <vt:lpstr>Office Theme</vt:lpstr>
      <vt:lpstr>Default Design</vt:lpstr>
      <vt:lpstr>3_Commissioner Presentations</vt:lpstr>
      <vt:lpstr>Intravenous Nursing New Zealand</vt:lpstr>
      <vt:lpstr>Topics</vt:lpstr>
      <vt:lpstr> HDC Vision </vt:lpstr>
      <vt:lpstr>HDC Approach</vt:lpstr>
      <vt:lpstr>PowerPoint Presentation</vt:lpstr>
      <vt:lpstr>PowerPoint Presentation</vt:lpstr>
      <vt:lpstr>PowerPoint Presentation</vt:lpstr>
      <vt:lpstr>HDC Complaints  Processes </vt:lpstr>
      <vt:lpstr>Investigation</vt:lpstr>
      <vt:lpstr>Complaint Statistics</vt:lpstr>
      <vt:lpstr>Complaints per year</vt:lpstr>
      <vt:lpstr>Individual providers –  2017/2018</vt:lpstr>
      <vt:lpstr>Group providers – 2017/2018</vt:lpstr>
      <vt:lpstr>Who decides?</vt:lpstr>
      <vt:lpstr>Informed consent</vt:lpstr>
      <vt:lpstr>A competent person…</vt:lpstr>
      <vt:lpstr>PowerPoint Presentation</vt:lpstr>
      <vt:lpstr>Right 7(4)</vt:lpstr>
      <vt:lpstr>Emergency</vt:lpstr>
      <vt:lpstr>Emergency?  15HDC01847</vt:lpstr>
      <vt:lpstr>Emergency?  15HDC01847</vt:lpstr>
      <vt:lpstr>Emergency?  15HDC01847</vt:lpstr>
      <vt:lpstr>Emergency?  15HDC01847</vt:lpstr>
      <vt:lpstr>Emergency?  15HDC01847</vt:lpstr>
      <vt:lpstr>Emergency?  15HDC01847</vt:lpstr>
      <vt:lpstr>Emergency?  15HDC01847</vt:lpstr>
      <vt:lpstr>PowerPoint Presentation</vt:lpstr>
      <vt:lpstr>Use of blood products</vt:lpstr>
      <vt:lpstr>  Use of blood products  </vt:lpstr>
      <vt:lpstr>  Use of blood products  </vt:lpstr>
      <vt:lpstr>  Use of blood products  </vt:lpstr>
      <vt:lpstr>  Use of blood products  </vt:lpstr>
      <vt:lpstr>  Use of blood products  </vt:lpstr>
      <vt:lpstr>Any questions?</vt:lpstr>
    </vt:vector>
  </TitlesOfParts>
  <Company>HDC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HDC Training- Informed Consent</dc:title>
  <dc:creator>Dr Cordelia Thomas</dc:creator>
  <cp:lastModifiedBy>Julia Phillips</cp:lastModifiedBy>
  <cp:revision>52</cp:revision>
  <dcterms:created xsi:type="dcterms:W3CDTF">2016-09-07T21:11:42Z</dcterms:created>
  <dcterms:modified xsi:type="dcterms:W3CDTF">2019-04-01T21:07:23Z</dcterms:modified>
</cp:coreProperties>
</file>